
<file path=[Content_Types].xml><?xml version="1.0" encoding="utf-8"?>
<Types xmlns="http://schemas.openxmlformats.org/package/2006/content-types">
  <Default Extension="fntdata" ContentType="application/x-fontdata"/>
  <Default Extension="jpg" ContentType="image/jpeg"/>
  <Default Extension="mov" ContentType="video/quicktime"/>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embeddedFontLst>
    <p:embeddedFont>
      <p:font typeface="Play" panose="020B0604020202020204" charset="0"/>
      <p:regular r:id="rId36"/>
      <p:bold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2" roundtripDataSignature="AMtx7miIQ+/5U0Bo9uSuTYjTu0qf3mPBT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4"/>
  </p:normalViewPr>
  <p:slideViewPr>
    <p:cSldViewPr snapToGrid="0">
      <p:cViewPr varScale="1">
        <p:scale>
          <a:sx n="103" d="100"/>
          <a:sy n="103" d="100"/>
        </p:scale>
        <p:origin x="136"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4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AU"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 name="Google Shape;16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0" name="Google Shape;21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8" name="Google Shape;21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6" name="Google Shape;22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6" name="Google Shape;23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6" name="Google Shape;25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6" name="Google Shape;26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4" name="Google Shape;27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7" name="Google Shape;30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5" name="Google Shape;31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2" name="Google Shape;332;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9" name="Google Shape;339;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 name="Google Shape;10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6" name="Google Shape;34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5" name="Google Shape;355;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6" name="Google Shape;37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 name="Google Shape;11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9" name="Google Shape;11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9" name="Google Shape;12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7" name="Google Shape;13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 name="Google Shape;14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4" name="Google Shape;15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3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0" name="Google Shape;30;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43"/>
          <p:cNvSpPr>
            <a:spLocks noGrp="1"/>
          </p:cNvSpPr>
          <p:nvPr>
            <p:ph type="pic" idx="2"/>
          </p:nvPr>
        </p:nvSpPr>
        <p:spPr>
          <a:xfrm>
            <a:off x="5183188" y="987425"/>
            <a:ext cx="6172200" cy="4873625"/>
          </a:xfrm>
          <a:prstGeom prst="rect">
            <a:avLst/>
          </a:prstGeom>
          <a:noFill/>
          <a:ln>
            <a:noFill/>
          </a:ln>
        </p:spPr>
      </p:sp>
      <p:sp>
        <p:nvSpPr>
          <p:cNvPr id="68" name="Google Shape;68;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AU"/>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3.mov"/><Relationship Id="rId7" Type="http://schemas.openxmlformats.org/officeDocument/2006/relationships/image" Target="../media/image3.png"/><Relationship Id="rId2" Type="http://schemas.openxmlformats.org/officeDocument/2006/relationships/video" Target="../media/media2.mov"/><Relationship Id="rId1" Type="http://schemas.microsoft.com/office/2007/relationships/media" Target="../media/media2.mov"/><Relationship Id="rId6" Type="http://schemas.openxmlformats.org/officeDocument/2006/relationships/notesSlide" Target="../notesSlides/notesSlide21.xml"/><Relationship Id="rId5" Type="http://schemas.openxmlformats.org/officeDocument/2006/relationships/slideLayout" Target="../slideLayouts/slideLayout2.xml"/><Relationship Id="rId10" Type="http://schemas.openxmlformats.org/officeDocument/2006/relationships/image" Target="../media/image19.png"/><Relationship Id="rId4" Type="http://schemas.openxmlformats.org/officeDocument/2006/relationships/video" Target="../media/media3.mov"/><Relationship Id="rId9"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3.png"/><Relationship Id="rId7"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89" name="Google Shape;89;p1"/>
          <p:cNvPicPr preferRelativeResize="0"/>
          <p:nvPr/>
        </p:nvPicPr>
        <p:blipFill rotWithShape="1">
          <a:blip r:embed="rId4">
            <a:alphaModFix/>
          </a:blip>
          <a:srcRect/>
          <a:stretch/>
        </p:blipFill>
        <p:spPr>
          <a:xfrm>
            <a:off x="10813047" y="6213763"/>
            <a:ext cx="896970" cy="43836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5" name="Google Shape;165;p10"/>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166" name="Google Shape;166;p10"/>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167" name="Google Shape;167;p10"/>
          <p:cNvSpPr txBox="1"/>
          <p:nvPr/>
        </p:nvSpPr>
        <p:spPr>
          <a:xfrm>
            <a:off x="2181889" y="501149"/>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Pit Entry and Exit</a:t>
            </a:r>
            <a:endParaRPr sz="5200" b="1" i="1" u="none" strike="noStrike" cap="none">
              <a:solidFill>
                <a:schemeClr val="dk1"/>
              </a:solidFill>
              <a:latin typeface="Arial"/>
              <a:ea typeface="Arial"/>
              <a:cs typeface="Arial"/>
              <a:sym typeface="Arial"/>
            </a:endParaRPr>
          </a:p>
        </p:txBody>
      </p:sp>
      <p:pic>
        <p:nvPicPr>
          <p:cNvPr id="168" name="Google Shape;168;p10"/>
          <p:cNvPicPr preferRelativeResize="0"/>
          <p:nvPr/>
        </p:nvPicPr>
        <p:blipFill rotWithShape="1">
          <a:blip r:embed="rId5">
            <a:alphaModFix/>
          </a:blip>
          <a:srcRect/>
          <a:stretch/>
        </p:blipFill>
        <p:spPr>
          <a:xfrm>
            <a:off x="93298" y="1453662"/>
            <a:ext cx="6002702" cy="4598995"/>
          </a:xfrm>
          <a:prstGeom prst="rect">
            <a:avLst/>
          </a:prstGeom>
          <a:noFill/>
          <a:ln>
            <a:noFill/>
          </a:ln>
        </p:spPr>
      </p:pic>
      <p:sp>
        <p:nvSpPr>
          <p:cNvPr id="170" name="Google Shape;170;p10"/>
          <p:cNvSpPr/>
          <p:nvPr/>
        </p:nvSpPr>
        <p:spPr>
          <a:xfrm>
            <a:off x="2827594" y="4266239"/>
            <a:ext cx="394237" cy="754104"/>
          </a:xfrm>
          <a:prstGeom prst="upArrow">
            <a:avLst>
              <a:gd name="adj1" fmla="val 50000"/>
              <a:gd name="adj2" fmla="val 50000"/>
            </a:avLst>
          </a:prstGeom>
          <a:solidFill>
            <a:srgbClr val="FFFF00"/>
          </a:solidFill>
          <a:ln w="12700" cap="flat" cmpd="sng">
            <a:solidFill>
              <a:srgbClr val="FF0000"/>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 name="Picture 2">
            <a:extLst>
              <a:ext uri="{FF2B5EF4-FFF2-40B4-BE49-F238E27FC236}">
                <a16:creationId xmlns:a16="http://schemas.microsoft.com/office/drawing/2014/main" id="{A1A9B2FE-AD8F-B344-A96D-A6A2ACD331F8}"/>
              </a:ext>
            </a:extLst>
          </p:cNvPr>
          <p:cNvPicPr>
            <a:picLocks noChangeAspect="1"/>
          </p:cNvPicPr>
          <p:nvPr/>
        </p:nvPicPr>
        <p:blipFill rotWithShape="1">
          <a:blip r:embed="rId6"/>
          <a:srcRect r="2606"/>
          <a:stretch/>
        </p:blipFill>
        <p:spPr>
          <a:xfrm>
            <a:off x="6126525" y="1453662"/>
            <a:ext cx="5972177" cy="4598995"/>
          </a:xfrm>
          <a:prstGeom prst="rect">
            <a:avLst/>
          </a:prstGeom>
        </p:spPr>
      </p:pic>
      <p:sp>
        <p:nvSpPr>
          <p:cNvPr id="171" name="Google Shape;171;p10"/>
          <p:cNvSpPr/>
          <p:nvPr/>
        </p:nvSpPr>
        <p:spPr>
          <a:xfrm rot="10800000">
            <a:off x="9081962" y="2847363"/>
            <a:ext cx="420860" cy="754104"/>
          </a:xfrm>
          <a:prstGeom prst="upArrow">
            <a:avLst>
              <a:gd name="adj1" fmla="val 50000"/>
              <a:gd name="adj2" fmla="val 50000"/>
            </a:avLst>
          </a:prstGeom>
          <a:solidFill>
            <a:srgbClr val="FFFF00"/>
          </a:solidFill>
          <a:ln w="12700" cap="flat" cmpd="sng">
            <a:solidFill>
              <a:srgbClr val="FF0000"/>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2" name="Google Shape;172;p10"/>
          <p:cNvSpPr/>
          <p:nvPr/>
        </p:nvSpPr>
        <p:spPr>
          <a:xfrm>
            <a:off x="7695100" y="2971800"/>
            <a:ext cx="914400" cy="914400"/>
          </a:xfrm>
          <a:prstGeom prst="ellipse">
            <a:avLst/>
          </a:prstGeom>
          <a:noFill/>
          <a:ln w="82550" cap="flat" cmpd="sng">
            <a:solidFill>
              <a:srgbClr val="FF0000"/>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3" name="Google Shape;173;p10"/>
          <p:cNvSpPr/>
          <p:nvPr/>
        </p:nvSpPr>
        <p:spPr>
          <a:xfrm>
            <a:off x="4130430" y="3062670"/>
            <a:ext cx="914400" cy="914400"/>
          </a:xfrm>
          <a:prstGeom prst="ellipse">
            <a:avLst/>
          </a:prstGeom>
          <a:noFill/>
          <a:ln w="82550" cap="flat" cmpd="sng">
            <a:solidFill>
              <a:srgbClr val="FF0000"/>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Google Shape;178;p11"/>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179" name="Google Shape;179;p11"/>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180" name="Google Shape;180;p11"/>
          <p:cNvSpPr txBox="1"/>
          <p:nvPr/>
        </p:nvSpPr>
        <p:spPr>
          <a:xfrm>
            <a:off x="2181889" y="507823"/>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Pit Lane</a:t>
            </a:r>
            <a:endParaRPr sz="5200" b="1" i="1" u="none" strike="noStrike" cap="none">
              <a:solidFill>
                <a:schemeClr val="dk1"/>
              </a:solidFill>
              <a:latin typeface="Arial"/>
              <a:ea typeface="Arial"/>
              <a:cs typeface="Arial"/>
              <a:sym typeface="Arial"/>
            </a:endParaRPr>
          </a:p>
        </p:txBody>
      </p:sp>
      <p:pic>
        <p:nvPicPr>
          <p:cNvPr id="181" name="Google Shape;181;p11"/>
          <p:cNvPicPr preferRelativeResize="0"/>
          <p:nvPr/>
        </p:nvPicPr>
        <p:blipFill rotWithShape="1">
          <a:blip r:embed="rId5">
            <a:alphaModFix/>
          </a:blip>
          <a:srcRect/>
          <a:stretch/>
        </p:blipFill>
        <p:spPr>
          <a:xfrm>
            <a:off x="1871663" y="1354296"/>
            <a:ext cx="8346989" cy="4820846"/>
          </a:xfrm>
          <a:prstGeom prst="rect">
            <a:avLst/>
          </a:prstGeom>
          <a:noFill/>
          <a:ln>
            <a:noFill/>
          </a:ln>
        </p:spPr>
      </p:pic>
      <p:sp>
        <p:nvSpPr>
          <p:cNvPr id="182" name="Google Shape;182;p11"/>
          <p:cNvSpPr txBox="1"/>
          <p:nvPr/>
        </p:nvSpPr>
        <p:spPr>
          <a:xfrm rot="815940">
            <a:off x="7723455" y="4330503"/>
            <a:ext cx="1845116"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AU" sz="2400" b="1" i="0" u="none" strike="noStrike" cap="none">
                <a:solidFill>
                  <a:srgbClr val="FFFF00"/>
                </a:solidFill>
                <a:latin typeface="Arial"/>
                <a:ea typeface="Arial"/>
                <a:cs typeface="Arial"/>
                <a:sym typeface="Arial"/>
              </a:rPr>
              <a:t>Fast lane</a:t>
            </a:r>
            <a:endParaRPr sz="1400" b="0" i="0" u="none" strike="noStrike" cap="none">
              <a:solidFill>
                <a:srgbClr val="000000"/>
              </a:solidFill>
              <a:latin typeface="Arial"/>
              <a:ea typeface="Arial"/>
              <a:cs typeface="Arial"/>
              <a:sym typeface="Arial"/>
            </a:endParaRPr>
          </a:p>
        </p:txBody>
      </p:sp>
      <p:sp>
        <p:nvSpPr>
          <p:cNvPr id="183" name="Google Shape;183;p11"/>
          <p:cNvSpPr txBox="1"/>
          <p:nvPr/>
        </p:nvSpPr>
        <p:spPr>
          <a:xfrm>
            <a:off x="6199717" y="4640534"/>
            <a:ext cx="215086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AU" sz="2400" b="1" i="0" u="none" strike="noStrike" cap="none">
                <a:solidFill>
                  <a:srgbClr val="FFFF00"/>
                </a:solidFill>
                <a:latin typeface="Arial"/>
                <a:ea typeface="Arial"/>
                <a:cs typeface="Arial"/>
                <a:sym typeface="Arial"/>
              </a:rPr>
              <a:t>Working Lane</a:t>
            </a:r>
            <a:endParaRPr sz="1400" b="0" i="0" u="none" strike="noStrike" cap="none">
              <a:solidFill>
                <a:srgbClr val="000000"/>
              </a:solidFill>
              <a:latin typeface="Arial"/>
              <a:ea typeface="Arial"/>
              <a:cs typeface="Arial"/>
              <a:sym typeface="Arial"/>
            </a:endParaRPr>
          </a:p>
        </p:txBody>
      </p:sp>
      <p:cxnSp>
        <p:nvCxnSpPr>
          <p:cNvPr id="184" name="Google Shape;184;p11"/>
          <p:cNvCxnSpPr/>
          <p:nvPr/>
        </p:nvCxnSpPr>
        <p:spPr>
          <a:xfrm rot="10800000" flipH="1">
            <a:off x="4443413" y="4364831"/>
            <a:ext cx="1350168" cy="1728291"/>
          </a:xfrm>
          <a:prstGeom prst="straightConnector1">
            <a:avLst/>
          </a:prstGeom>
          <a:noFill/>
          <a:ln w="53975" cap="flat" cmpd="sng">
            <a:solidFill>
              <a:srgbClr val="FFFF00"/>
            </a:solidFill>
            <a:prstDash val="solid"/>
            <a:miter lim="80"/>
            <a:headEnd type="none" w="sm" len="sm"/>
            <a:tailEnd type="none" w="sm" len="sm"/>
          </a:ln>
        </p:spPr>
      </p:cxnSp>
      <p:sp>
        <p:nvSpPr>
          <p:cNvPr id="185" name="Google Shape;185;p11"/>
          <p:cNvSpPr/>
          <p:nvPr/>
        </p:nvSpPr>
        <p:spPr>
          <a:xfrm>
            <a:off x="5283200" y="5034680"/>
            <a:ext cx="4726911" cy="156172"/>
          </a:xfrm>
          <a:prstGeom prst="leftRightArrow">
            <a:avLst>
              <a:gd name="adj1" fmla="val 50000"/>
              <a:gd name="adj2" fmla="val 50000"/>
            </a:avLst>
          </a:prstGeom>
          <a:solidFill>
            <a:srgbClr val="FFFF00"/>
          </a:solidFill>
          <a:ln w="19050" cap="flat" cmpd="sng">
            <a:solidFill>
              <a:srgbClr val="FF0000"/>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6" name="Google Shape;186;p11"/>
          <p:cNvSpPr txBox="1"/>
          <p:nvPr/>
        </p:nvSpPr>
        <p:spPr>
          <a:xfrm>
            <a:off x="6316948" y="2904934"/>
            <a:ext cx="3803401"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AU" sz="2400" b="1" i="0" u="none" strike="noStrike" cap="none">
                <a:solidFill>
                  <a:srgbClr val="FFFF00"/>
                </a:solidFill>
                <a:latin typeface="Arial"/>
                <a:ea typeface="Arial"/>
                <a:cs typeface="Arial"/>
                <a:sym typeface="Arial"/>
              </a:rPr>
              <a:t>1mt from front of garages</a:t>
            </a:r>
            <a:endParaRPr sz="1400" b="0" i="0" u="none" strike="noStrike" cap="none">
              <a:solidFill>
                <a:srgbClr val="000000"/>
              </a:solidFill>
              <a:latin typeface="Arial"/>
              <a:ea typeface="Arial"/>
              <a:cs typeface="Arial"/>
              <a:sym typeface="Arial"/>
            </a:endParaRPr>
          </a:p>
        </p:txBody>
      </p:sp>
      <p:sp>
        <p:nvSpPr>
          <p:cNvPr id="187" name="Google Shape;187;p11"/>
          <p:cNvSpPr/>
          <p:nvPr/>
        </p:nvSpPr>
        <p:spPr>
          <a:xfrm rot="2673644">
            <a:off x="6264478" y="3140895"/>
            <a:ext cx="228132" cy="1435701"/>
          </a:xfrm>
          <a:prstGeom prst="downArrow">
            <a:avLst>
              <a:gd name="adj1" fmla="val 50000"/>
              <a:gd name="adj2" fmla="val 50000"/>
            </a:avLst>
          </a:prstGeom>
          <a:solidFill>
            <a:srgbClr val="FFFF00"/>
          </a:solidFill>
          <a:ln w="19050" cap="flat" cmpd="sng">
            <a:solidFill>
              <a:srgbClr val="FF0000"/>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p12"/>
          <p:cNvPicPr preferRelativeResize="0"/>
          <p:nvPr/>
        </p:nvPicPr>
        <p:blipFill rotWithShape="1">
          <a:blip r:embed="rId3">
            <a:alphaModFix/>
          </a:blip>
          <a:srcRect/>
          <a:stretch/>
        </p:blipFill>
        <p:spPr>
          <a:xfrm>
            <a:off x="3239" y="0"/>
            <a:ext cx="12188761" cy="6858000"/>
          </a:xfrm>
          <a:prstGeom prst="rect">
            <a:avLst/>
          </a:prstGeom>
          <a:noFill/>
          <a:ln>
            <a:noFill/>
          </a:ln>
        </p:spPr>
      </p:pic>
      <p:pic>
        <p:nvPicPr>
          <p:cNvPr id="193" name="Google Shape;193;p12"/>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194" name="Google Shape;194;p12"/>
          <p:cNvSpPr txBox="1"/>
          <p:nvPr/>
        </p:nvSpPr>
        <p:spPr>
          <a:xfrm>
            <a:off x="2074911" y="222127"/>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Start of Sessions</a:t>
            </a:r>
            <a:endParaRPr sz="1800" b="0" i="0" u="none" strike="noStrike" cap="none">
              <a:solidFill>
                <a:schemeClr val="dk1"/>
              </a:solidFill>
              <a:latin typeface="Arial"/>
              <a:ea typeface="Arial"/>
              <a:cs typeface="Arial"/>
              <a:sym typeface="Arial"/>
            </a:endParaRPr>
          </a:p>
        </p:txBody>
      </p:sp>
      <p:sp>
        <p:nvSpPr>
          <p:cNvPr id="195" name="Google Shape;195;p12"/>
          <p:cNvSpPr txBox="1"/>
          <p:nvPr/>
        </p:nvSpPr>
        <p:spPr>
          <a:xfrm>
            <a:off x="750199" y="791228"/>
            <a:ext cx="10380611" cy="52937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endParaRPr sz="2200" b="1" i="1" u="none" strike="noStrike" cap="none">
              <a:solidFill>
                <a:srgbClr val="FF0000"/>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2600"/>
              <a:buFont typeface="Arial"/>
              <a:buChar char="•"/>
            </a:pPr>
            <a:r>
              <a:rPr lang="en-AU" sz="2600" b="1" i="0" u="none" strike="noStrike" cap="none">
                <a:solidFill>
                  <a:schemeClr val="dk1"/>
                </a:solidFill>
                <a:latin typeface="Calibri"/>
                <a:ea typeface="Calibri"/>
                <a:cs typeface="Calibri"/>
                <a:sym typeface="Calibri"/>
              </a:rPr>
              <a:t>All Cars are to be nose out on a 45° angle pointing towards the Pit Exit, when directed to by RMC or by a message on the SRO Teams App before the start of each session – this includes Q2.</a:t>
            </a:r>
            <a:endParaRPr sz="26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2600"/>
              <a:buFont typeface="Arial"/>
              <a:buChar char="•"/>
            </a:pPr>
            <a:r>
              <a:rPr lang="en-AU" sz="2600" b="1" i="0" u="none" strike="noStrike" cap="none">
                <a:solidFill>
                  <a:schemeClr val="dk1"/>
                </a:solidFill>
                <a:latin typeface="Calibri"/>
                <a:ea typeface="Calibri"/>
                <a:cs typeface="Calibri"/>
                <a:sym typeface="Calibri"/>
              </a:rPr>
              <a:t>No Cars can proceed from their allocated Pit area until FAST LANE open has been announced on RMC or by a message on the SRO Teams App.</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2600"/>
              <a:buFont typeface="Arial"/>
              <a:buChar char="•"/>
            </a:pPr>
            <a:r>
              <a:rPr lang="en-AU" sz="2600" b="1" i="0" u="none" strike="noStrike" cap="none">
                <a:solidFill>
                  <a:schemeClr val="dk1"/>
                </a:solidFill>
                <a:latin typeface="Calibri"/>
                <a:ea typeface="Calibri"/>
                <a:cs typeface="Calibri"/>
                <a:sym typeface="Calibri"/>
              </a:rPr>
              <a:t>Once FAST LANE open has been announced Cars may be released by removing the lollipop and proceed to Pit Exit in order starting from the car closest to the Pit Exit.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2600"/>
              <a:buFont typeface="Arial"/>
              <a:buChar char="•"/>
            </a:pPr>
            <a:r>
              <a:rPr lang="en-AU" sz="2600" b="1" i="0" u="none" strike="noStrike" cap="none">
                <a:solidFill>
                  <a:schemeClr val="dk1"/>
                </a:solidFill>
                <a:latin typeface="Calibri"/>
                <a:ea typeface="Calibri"/>
                <a:cs typeface="Calibri"/>
                <a:sym typeface="Calibri"/>
              </a:rPr>
              <a:t>If any Car wishes to remain at their Pit area, the Car Controller must stand in front of the Car with an arm up in the air. This is the signal that this Car will hold in its location and join the end of the queue. </a:t>
            </a:r>
            <a:endParaRPr sz="1800" b="0" i="0" u="none" strike="noStrike" cap="non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3"/>
          <p:cNvPicPr preferRelativeResize="0"/>
          <p:nvPr/>
        </p:nvPicPr>
        <p:blipFill rotWithShape="1">
          <a:blip r:embed="rId3">
            <a:alphaModFix/>
          </a:blip>
          <a:srcRect/>
          <a:stretch/>
        </p:blipFill>
        <p:spPr>
          <a:xfrm>
            <a:off x="0" y="-50167"/>
            <a:ext cx="12188761" cy="6858000"/>
          </a:xfrm>
          <a:prstGeom prst="rect">
            <a:avLst/>
          </a:prstGeom>
          <a:noFill/>
          <a:ln>
            <a:noFill/>
          </a:ln>
        </p:spPr>
      </p:pic>
      <p:pic>
        <p:nvPicPr>
          <p:cNvPr id="201" name="Google Shape;201;p13"/>
          <p:cNvPicPr preferRelativeResize="0"/>
          <p:nvPr/>
        </p:nvPicPr>
        <p:blipFill rotWithShape="1">
          <a:blip r:embed="rId4">
            <a:alphaModFix/>
          </a:blip>
          <a:srcRect/>
          <a:stretch/>
        </p:blipFill>
        <p:spPr>
          <a:xfrm>
            <a:off x="10065328" y="6338455"/>
            <a:ext cx="728916" cy="356232"/>
          </a:xfrm>
          <a:prstGeom prst="rect">
            <a:avLst/>
          </a:prstGeom>
          <a:noFill/>
          <a:ln>
            <a:noFill/>
          </a:ln>
        </p:spPr>
      </p:pic>
      <p:pic>
        <p:nvPicPr>
          <p:cNvPr id="202" name="Google Shape;202;p13" descr="A top view of a couple of cars&#10;&#10;Description automatically generated"/>
          <p:cNvPicPr preferRelativeResize="0"/>
          <p:nvPr/>
        </p:nvPicPr>
        <p:blipFill rotWithShape="1">
          <a:blip r:embed="rId5">
            <a:alphaModFix/>
          </a:blip>
          <a:srcRect/>
          <a:stretch/>
        </p:blipFill>
        <p:spPr>
          <a:xfrm flipH="1">
            <a:off x="1034539" y="1982392"/>
            <a:ext cx="10271983" cy="4163457"/>
          </a:xfrm>
          <a:prstGeom prst="rect">
            <a:avLst/>
          </a:prstGeom>
          <a:noFill/>
          <a:ln>
            <a:noFill/>
          </a:ln>
        </p:spPr>
      </p:pic>
      <p:sp>
        <p:nvSpPr>
          <p:cNvPr id="203" name="Google Shape;203;p13"/>
          <p:cNvSpPr txBox="1"/>
          <p:nvPr/>
        </p:nvSpPr>
        <p:spPr>
          <a:xfrm>
            <a:off x="2080530" y="2404173"/>
            <a:ext cx="2261790" cy="584775"/>
          </a:xfrm>
          <a:prstGeom prst="rect">
            <a:avLst/>
          </a:prstGeom>
          <a:solidFill>
            <a:srgbClr val="A5A5A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AU" sz="3200" b="0" i="0" u="none" strike="noStrike" cap="none">
                <a:solidFill>
                  <a:schemeClr val="lt1"/>
                </a:solidFill>
                <a:latin typeface="Arial"/>
                <a:ea typeface="Arial"/>
                <a:cs typeface="Arial"/>
                <a:sym typeface="Arial"/>
              </a:rPr>
              <a:t>FAST LANE</a:t>
            </a:r>
            <a:endParaRPr sz="1400" b="0" i="0" u="none" strike="noStrike" cap="none">
              <a:solidFill>
                <a:srgbClr val="000000"/>
              </a:solidFill>
              <a:latin typeface="Arial"/>
              <a:ea typeface="Arial"/>
              <a:cs typeface="Arial"/>
              <a:sym typeface="Arial"/>
            </a:endParaRPr>
          </a:p>
        </p:txBody>
      </p:sp>
      <p:sp>
        <p:nvSpPr>
          <p:cNvPr id="204" name="Google Shape;204;p13"/>
          <p:cNvSpPr txBox="1"/>
          <p:nvPr/>
        </p:nvSpPr>
        <p:spPr>
          <a:xfrm>
            <a:off x="1136430" y="4724432"/>
            <a:ext cx="3118437" cy="584775"/>
          </a:xfrm>
          <a:prstGeom prst="rect">
            <a:avLst/>
          </a:prstGeom>
          <a:solidFill>
            <a:srgbClr val="A5A5A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AU" sz="3200" b="0" i="0" u="none" strike="noStrike" cap="none">
                <a:solidFill>
                  <a:schemeClr val="lt1"/>
                </a:solidFill>
                <a:latin typeface="Arial"/>
                <a:ea typeface="Arial"/>
                <a:cs typeface="Arial"/>
                <a:sym typeface="Arial"/>
              </a:rPr>
              <a:t>WORKING LANE</a:t>
            </a:r>
            <a:endParaRPr sz="1400" b="0" i="0" u="none" strike="noStrike" cap="none">
              <a:solidFill>
                <a:srgbClr val="000000"/>
              </a:solidFill>
              <a:latin typeface="Arial"/>
              <a:ea typeface="Arial"/>
              <a:cs typeface="Arial"/>
              <a:sym typeface="Arial"/>
            </a:endParaRPr>
          </a:p>
        </p:txBody>
      </p:sp>
      <p:sp>
        <p:nvSpPr>
          <p:cNvPr id="205" name="Google Shape;205;p13"/>
          <p:cNvSpPr txBox="1"/>
          <p:nvPr/>
        </p:nvSpPr>
        <p:spPr>
          <a:xfrm>
            <a:off x="1515102" y="-151230"/>
            <a:ext cx="8481661" cy="227754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5200"/>
              <a:buFont typeface="Calibri"/>
              <a:buNone/>
            </a:pPr>
            <a:r>
              <a:rPr lang="en-AU" sz="5200" b="1" i="1" u="none" strike="noStrike" cap="none">
                <a:solidFill>
                  <a:schemeClr val="dk1"/>
                </a:solidFill>
                <a:latin typeface="Calibri"/>
                <a:ea typeface="Calibri"/>
                <a:cs typeface="Calibri"/>
                <a:sym typeface="Calibri"/>
              </a:rPr>
              <a:t>Pit lane protocol,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4500"/>
              <a:buFont typeface="Calibri"/>
              <a:buNone/>
            </a:pPr>
            <a:r>
              <a:rPr lang="en-AU" sz="4500" b="1" i="1" u="none" strike="noStrike" cap="none">
                <a:solidFill>
                  <a:schemeClr val="dk1"/>
                </a:solidFill>
                <a:latin typeface="Calibri"/>
                <a:ea typeface="Calibri"/>
                <a:cs typeface="Calibri"/>
                <a:sym typeface="Calibri"/>
              </a:rPr>
              <a:t>Start of Session 45⁰ and or resuming after a Red Flag</a:t>
            </a:r>
            <a:endParaRPr sz="4500" b="1" i="1" u="none" strike="noStrike" cap="none">
              <a:solidFill>
                <a:schemeClr val="dk1"/>
              </a:solidFill>
              <a:latin typeface="Arial"/>
              <a:ea typeface="Arial"/>
              <a:cs typeface="Arial"/>
              <a:sym typeface="Arial"/>
            </a:endParaRPr>
          </a:p>
        </p:txBody>
      </p:sp>
      <p:sp>
        <p:nvSpPr>
          <p:cNvPr id="206" name="Google Shape;206;p13"/>
          <p:cNvSpPr/>
          <p:nvPr/>
        </p:nvSpPr>
        <p:spPr>
          <a:xfrm rot="5400000">
            <a:off x="8954743" y="3759031"/>
            <a:ext cx="267055" cy="754104"/>
          </a:xfrm>
          <a:prstGeom prst="upArrow">
            <a:avLst>
              <a:gd name="adj1" fmla="val 50000"/>
              <a:gd name="adj2" fmla="val 50000"/>
            </a:avLst>
          </a:prstGeom>
          <a:solidFill>
            <a:srgbClr val="FFFF00"/>
          </a:solidFill>
          <a:ln w="12700" cap="flat" cmpd="sng">
            <a:solidFill>
              <a:srgbClr val="FF0000"/>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7" name="Google Shape;207;p13"/>
          <p:cNvSpPr txBox="1"/>
          <p:nvPr/>
        </p:nvSpPr>
        <p:spPr>
          <a:xfrm>
            <a:off x="5699171" y="3905250"/>
            <a:ext cx="2874311"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00"/>
              </a:buClr>
              <a:buSzPts val="2400"/>
              <a:buFont typeface="Arial"/>
              <a:buNone/>
            </a:pPr>
            <a:r>
              <a:rPr lang="en-AU" sz="2400" b="1" i="0" u="none" strike="noStrike" cap="none">
                <a:solidFill>
                  <a:srgbClr val="FFFF00"/>
                </a:solidFill>
                <a:latin typeface="Arial"/>
                <a:ea typeface="Arial"/>
                <a:cs typeface="Arial"/>
                <a:sym typeface="Arial"/>
              </a:rPr>
              <a:t>Direction of travel</a:t>
            </a:r>
            <a:endParaRPr sz="1800" b="0" i="0" u="none" strike="noStrike" cap="none">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12" name="Google Shape;212;p14"/>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213" name="Google Shape;213;p14"/>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214" name="Google Shape;214;p14"/>
          <p:cNvSpPr txBox="1"/>
          <p:nvPr/>
        </p:nvSpPr>
        <p:spPr>
          <a:xfrm>
            <a:off x="1847392" y="138160"/>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5200"/>
              <a:buFont typeface="Calibri"/>
              <a:buNone/>
            </a:pPr>
            <a:r>
              <a:rPr lang="en-AU" sz="5200" b="1" i="1" u="none" strike="noStrike" cap="none">
                <a:solidFill>
                  <a:schemeClr val="dk1"/>
                </a:solidFill>
                <a:latin typeface="Calibri"/>
                <a:ea typeface="Calibri"/>
                <a:cs typeface="Calibri"/>
                <a:sym typeface="Calibri"/>
              </a:rPr>
              <a:t>Pit Stop protocol</a:t>
            </a:r>
            <a:endParaRPr sz="1400" b="0" i="0" u="none" strike="noStrike" cap="none">
              <a:solidFill>
                <a:srgbClr val="000000"/>
              </a:solidFill>
              <a:latin typeface="Arial"/>
              <a:ea typeface="Arial"/>
              <a:cs typeface="Arial"/>
              <a:sym typeface="Arial"/>
            </a:endParaRPr>
          </a:p>
        </p:txBody>
      </p:sp>
      <p:sp>
        <p:nvSpPr>
          <p:cNvPr id="215" name="Google Shape;215;p14"/>
          <p:cNvSpPr txBox="1"/>
          <p:nvPr/>
        </p:nvSpPr>
        <p:spPr>
          <a:xfrm>
            <a:off x="519441" y="915451"/>
            <a:ext cx="11310731" cy="53399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AU" sz="3000" b="1" i="1" u="none" strike="noStrike" cap="none">
                <a:solidFill>
                  <a:schemeClr val="dk1"/>
                </a:solidFill>
                <a:latin typeface="Calibri"/>
                <a:ea typeface="Calibri"/>
                <a:cs typeface="Calibri"/>
                <a:sym typeface="Calibri"/>
              </a:rPr>
              <a:t>Car Control</a:t>
            </a:r>
            <a:endParaRPr sz="1400" b="0" i="0" u="none" strike="noStrike" cap="none">
              <a:solidFill>
                <a:srgbClr val="000000"/>
              </a:solidFill>
              <a:latin typeface="Arial"/>
              <a:ea typeface="Arial"/>
              <a:cs typeface="Arial"/>
              <a:sym typeface="Arial"/>
            </a:endParaRPr>
          </a:p>
          <a:p>
            <a:pPr marL="268288" marR="0" lvl="0" indent="-268288" algn="l" rtl="0">
              <a:lnSpc>
                <a:spcPct val="100000"/>
              </a:lnSpc>
              <a:spcBef>
                <a:spcPts val="0"/>
              </a:spcBef>
              <a:spcAft>
                <a:spcPts val="0"/>
              </a:spcAft>
              <a:buClr>
                <a:schemeClr val="dk1"/>
              </a:buClr>
              <a:buSzPts val="2500"/>
              <a:buFont typeface="Arial"/>
              <a:buChar char="•"/>
            </a:pPr>
            <a:r>
              <a:rPr lang="en-AU" sz="2500" b="0" i="0" u="none" strike="noStrike" cap="none">
                <a:solidFill>
                  <a:schemeClr val="dk1"/>
                </a:solidFill>
                <a:latin typeface="Calibri"/>
                <a:ea typeface="Calibri"/>
                <a:cs typeface="Calibri"/>
                <a:sym typeface="Calibri"/>
              </a:rPr>
              <a:t>No personnel may hold panels on the working lane or stand behind stationary panels.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AU" sz="2500" b="0" i="0" u="none" strike="noStrike" cap="none">
                <a:solidFill>
                  <a:schemeClr val="dk1"/>
                </a:solidFill>
                <a:latin typeface="Calibri"/>
                <a:ea typeface="Calibri"/>
                <a:cs typeface="Calibri"/>
                <a:sym typeface="Calibri"/>
              </a:rPr>
              <a:t>    No lollipops or panels may be fixed or shown from the pit wall towards the pit lane.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AU" sz="2500" b="0" i="0" u="none" strike="noStrike" cap="none">
                <a:solidFill>
                  <a:schemeClr val="dk1"/>
                </a:solidFill>
                <a:latin typeface="Calibri"/>
                <a:ea typeface="Calibri"/>
                <a:cs typeface="Calibri"/>
                <a:sym typeface="Calibri"/>
              </a:rPr>
              <a:t>    Team personnel may use lollipops to indicate to the cars from the working zone.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AU" sz="2500" b="0" i="0" u="none" strike="noStrike" cap="none">
                <a:solidFill>
                  <a:schemeClr val="dk1"/>
                </a:solidFill>
                <a:latin typeface="Calibri"/>
                <a:ea typeface="Calibri"/>
                <a:cs typeface="Calibri"/>
                <a:sym typeface="Calibri"/>
              </a:rPr>
              <a:t>    (Articled 36.4 in Pit Stops – General)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2500"/>
              <a:buFont typeface="Arial"/>
              <a:buChar char="•"/>
            </a:pPr>
            <a:r>
              <a:rPr lang="en-AU" sz="2500" b="0" i="0" u="none" strike="noStrike" cap="none">
                <a:solidFill>
                  <a:schemeClr val="dk1"/>
                </a:solidFill>
                <a:latin typeface="Calibri"/>
                <a:ea typeface="Calibri"/>
                <a:cs typeface="Calibri"/>
                <a:sym typeface="Calibri"/>
              </a:rPr>
              <a:t>No Car can be driven directly IN or OUT of a garage .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2500"/>
              <a:buFont typeface="Arial"/>
              <a:buChar char="•"/>
            </a:pPr>
            <a:r>
              <a:rPr lang="en-AU" sz="2500" b="0" i="0" u="none" strike="noStrike" cap="none">
                <a:solidFill>
                  <a:schemeClr val="dk1"/>
                </a:solidFill>
                <a:latin typeface="Calibri"/>
                <a:ea typeface="Calibri"/>
                <a:cs typeface="Calibri"/>
                <a:sym typeface="Calibri"/>
              </a:rPr>
              <a:t>If the need arises that you need to return to your garage during a session, the Car must first stop parallel in your allocated pit area.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2500"/>
              <a:buFont typeface="Arial"/>
              <a:buChar char="•"/>
            </a:pPr>
            <a:r>
              <a:rPr lang="en-AU" sz="2500" b="0" i="0" u="none" strike="noStrike" cap="none">
                <a:solidFill>
                  <a:schemeClr val="dk1"/>
                </a:solidFill>
                <a:latin typeface="Calibri"/>
                <a:ea typeface="Calibri"/>
                <a:cs typeface="Calibri"/>
                <a:sym typeface="Calibri"/>
              </a:rPr>
              <a:t>The Car must be then placed on SKATES and pushed back into your garage.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2500"/>
              <a:buFont typeface="Arial"/>
              <a:buChar char="•"/>
            </a:pPr>
            <a:r>
              <a:rPr lang="en-AU" sz="2500" b="0" i="0" u="none" strike="noStrike" cap="none">
                <a:solidFill>
                  <a:schemeClr val="dk1"/>
                </a:solidFill>
                <a:latin typeface="Calibri"/>
                <a:ea typeface="Calibri"/>
                <a:cs typeface="Calibri"/>
                <a:sym typeface="Calibri"/>
              </a:rPr>
              <a:t>The Car must be pushed on SKATES to the parallel position. Once safe to do so the car may be released. </a:t>
            </a:r>
            <a:endParaRPr sz="1600" b="0" i="0" u="none" strike="noStrike" cap="non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220" name="Google Shape;220;p15"/>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221" name="Google Shape;221;p15"/>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222" name="Google Shape;222;p15"/>
          <p:cNvSpPr txBox="1"/>
          <p:nvPr/>
        </p:nvSpPr>
        <p:spPr>
          <a:xfrm>
            <a:off x="1839754" y="214207"/>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5200"/>
              <a:buFont typeface="Calibri"/>
              <a:buNone/>
            </a:pPr>
            <a:r>
              <a:rPr lang="en-AU" sz="5200" b="1" i="1" u="none" strike="noStrike" cap="none">
                <a:solidFill>
                  <a:schemeClr val="dk1"/>
                </a:solidFill>
                <a:latin typeface="Calibri"/>
                <a:ea typeface="Calibri"/>
                <a:cs typeface="Calibri"/>
                <a:sym typeface="Calibri"/>
              </a:rPr>
              <a:t>Pit Stop protocol</a:t>
            </a:r>
            <a:endParaRPr sz="1400" b="0" i="0" u="none" strike="noStrike" cap="none">
              <a:solidFill>
                <a:srgbClr val="000000"/>
              </a:solidFill>
              <a:latin typeface="Arial"/>
              <a:ea typeface="Arial"/>
              <a:cs typeface="Arial"/>
              <a:sym typeface="Arial"/>
            </a:endParaRPr>
          </a:p>
        </p:txBody>
      </p:sp>
      <p:sp>
        <p:nvSpPr>
          <p:cNvPr id="223" name="Google Shape;223;p15"/>
          <p:cNvSpPr txBox="1"/>
          <p:nvPr/>
        </p:nvSpPr>
        <p:spPr>
          <a:xfrm>
            <a:off x="683997" y="1039983"/>
            <a:ext cx="10824006" cy="49705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AU" sz="2400" b="1" i="1" u="none" strike="noStrike" cap="none">
                <a:solidFill>
                  <a:schemeClr val="dk1"/>
                </a:solidFill>
                <a:latin typeface="Calibri"/>
                <a:ea typeface="Calibri"/>
                <a:cs typeface="Calibri"/>
                <a:sym typeface="Calibri"/>
              </a:rPr>
              <a:t>Practice Sessions</a:t>
            </a:r>
            <a:endParaRPr sz="2400" b="1" i="1"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2000"/>
              <a:buFont typeface="Arial"/>
              <a:buChar char="•"/>
            </a:pPr>
            <a:r>
              <a:rPr lang="en-AU" sz="2000" b="0" i="0" u="none" strike="noStrike" cap="none">
                <a:solidFill>
                  <a:schemeClr val="dk1"/>
                </a:solidFill>
                <a:latin typeface="Arial"/>
                <a:ea typeface="Arial"/>
                <a:cs typeface="Arial"/>
                <a:sym typeface="Arial"/>
              </a:rPr>
              <a:t>All cars to stop parallel at their allocated pit bay.</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000"/>
              <a:buFont typeface="Arial"/>
              <a:buChar char="•"/>
            </a:pPr>
            <a:r>
              <a:rPr lang="en-AU" sz="2000" b="0" i="0" u="none" strike="noStrike" cap="none">
                <a:solidFill>
                  <a:schemeClr val="dk1"/>
                </a:solidFill>
                <a:latin typeface="Arial"/>
                <a:ea typeface="Arial"/>
                <a:cs typeface="Arial"/>
                <a:sym typeface="Arial"/>
              </a:rPr>
              <a:t>If a RED Flag is called during a session, then all Cars must be at 45° nose out ready for a possible resumption to the session.</a:t>
            </a:r>
            <a:endParaRPr sz="2000" b="0" i="0" u="none" strike="noStrike" cap="none">
              <a:solidFill>
                <a:schemeClr val="dk1"/>
              </a:solidFill>
              <a:latin typeface="Arial"/>
              <a:ea typeface="Arial"/>
              <a:cs typeface="Arial"/>
              <a:sym typeface="Arial"/>
            </a:endParaRPr>
          </a:p>
          <a:p>
            <a:pPr marL="285750" marR="0" lvl="0" indent="-241300" algn="l" rtl="0">
              <a:lnSpc>
                <a:spcPct val="100000"/>
              </a:lnSpc>
              <a:spcBef>
                <a:spcPts val="0"/>
              </a:spcBef>
              <a:spcAft>
                <a:spcPts val="0"/>
              </a:spcAft>
              <a:buClr>
                <a:schemeClr val="dk1"/>
              </a:buClr>
              <a:buSzPts val="700"/>
              <a:buFont typeface="Arial"/>
              <a:buNone/>
            </a:pPr>
            <a:endParaRPr sz="7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AU" sz="2400" b="1" i="1" u="none" strike="noStrike" cap="none">
                <a:solidFill>
                  <a:schemeClr val="dk1"/>
                </a:solidFill>
                <a:latin typeface="Calibri"/>
                <a:ea typeface="Calibri"/>
                <a:cs typeface="Calibri"/>
                <a:sym typeface="Calibri"/>
              </a:rPr>
              <a:t>Qualifying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000"/>
              <a:buFont typeface="Arial"/>
              <a:buChar char="•"/>
            </a:pPr>
            <a:r>
              <a:rPr lang="en-AU" sz="2000" b="0" i="0" u="none" strike="noStrike" cap="none">
                <a:solidFill>
                  <a:schemeClr val="dk1"/>
                </a:solidFill>
                <a:latin typeface="Arial"/>
                <a:ea typeface="Arial"/>
                <a:cs typeface="Arial"/>
                <a:sym typeface="Arial"/>
              </a:rPr>
              <a:t>All cars to stop parallel at their allocated pit bay</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000"/>
              <a:buFont typeface="Arial"/>
              <a:buChar char="•"/>
            </a:pPr>
            <a:r>
              <a:rPr lang="en-AU" sz="2000" b="0" i="0" u="none" strike="noStrike" cap="none">
                <a:solidFill>
                  <a:schemeClr val="dk1"/>
                </a:solidFill>
                <a:latin typeface="Arial"/>
                <a:ea typeface="Arial"/>
                <a:cs typeface="Arial"/>
                <a:sym typeface="Arial"/>
              </a:rPr>
              <a:t>If a RED Flag is called during a session, then all Cars must be at 45° nose out ready for a possible resumption to the session.</a:t>
            </a: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700"/>
              <a:buFont typeface="Arial"/>
              <a:buNone/>
            </a:pPr>
            <a:endParaRPr sz="700" b="1"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AU" sz="2400" b="1" i="1" u="none" strike="noStrike" cap="none">
                <a:solidFill>
                  <a:schemeClr val="dk1"/>
                </a:solidFill>
                <a:latin typeface="Calibri"/>
                <a:ea typeface="Calibri"/>
                <a:cs typeface="Calibri"/>
                <a:sym typeface="Calibri"/>
              </a:rPr>
              <a:t>Races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000"/>
              <a:buFont typeface="Arial"/>
              <a:buChar char="•"/>
            </a:pPr>
            <a:r>
              <a:rPr lang="en-AU" sz="2000" b="0" i="0" u="none" strike="noStrike" cap="none">
                <a:solidFill>
                  <a:schemeClr val="dk1"/>
                </a:solidFill>
                <a:latin typeface="Arial"/>
                <a:ea typeface="Arial"/>
                <a:cs typeface="Arial"/>
                <a:sym typeface="Arial"/>
              </a:rPr>
              <a:t>All cars to stop parallel at their allocated pit bay.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AU" sz="2400" b="1" i="0" u="none" strike="noStrike" cap="none">
                <a:solidFill>
                  <a:schemeClr val="dk1"/>
                </a:solidFill>
                <a:latin typeface="Arial"/>
                <a:ea typeface="Arial"/>
                <a:cs typeface="Arial"/>
                <a:sym typeface="Arial"/>
              </a:rPr>
              <a:t>At all times the following must be adhered to;</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000"/>
              <a:buFont typeface="Arial"/>
              <a:buChar char="•"/>
            </a:pPr>
            <a:r>
              <a:rPr lang="en-AU" sz="2000" b="0" i="0" u="none" strike="noStrike" cap="none">
                <a:solidFill>
                  <a:schemeClr val="dk1"/>
                </a:solidFill>
                <a:latin typeface="Arial"/>
                <a:ea typeface="Arial"/>
                <a:cs typeface="Arial"/>
                <a:sym typeface="Arial"/>
              </a:rPr>
              <a:t>Each car must have a car controller managing the safe release of the car.</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000"/>
              <a:buFont typeface="Arial"/>
              <a:buChar char="•"/>
            </a:pPr>
            <a:r>
              <a:rPr lang="en-AU" sz="2000" b="0" i="0" u="none" strike="noStrike" cap="none">
                <a:solidFill>
                  <a:schemeClr val="dk1"/>
                </a:solidFill>
                <a:latin typeface="Arial"/>
                <a:ea typeface="Arial"/>
                <a:cs typeface="Arial"/>
                <a:sym typeface="Arial"/>
              </a:rPr>
              <a:t>The car controller must be wearing the white armband.</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000"/>
              <a:buFont typeface="Arial"/>
              <a:buChar char="•"/>
            </a:pPr>
            <a:r>
              <a:rPr lang="en-AU" sz="2000" b="0" i="0" u="none" strike="noStrike" cap="none">
                <a:solidFill>
                  <a:schemeClr val="dk1"/>
                </a:solidFill>
                <a:latin typeface="Arial"/>
                <a:ea typeface="Arial"/>
                <a:cs typeface="Arial"/>
                <a:sym typeface="Arial"/>
              </a:rPr>
              <a:t>All crew members to be appropriately attired and arm bands must be worn.</a:t>
            </a:r>
            <a:endParaRPr sz="2000" b="0" i="0" u="none" strike="noStrike" cap="non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28" name="Google Shape;228;p16"/>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229" name="Google Shape;229;p16"/>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230" name="Google Shape;230;p16"/>
          <p:cNvSpPr txBox="1"/>
          <p:nvPr/>
        </p:nvSpPr>
        <p:spPr>
          <a:xfrm>
            <a:off x="2026394" y="252431"/>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5200"/>
              <a:buFont typeface="Calibri"/>
              <a:buNone/>
            </a:pPr>
            <a:r>
              <a:rPr lang="en-AU" sz="5200" b="1" i="1" u="none" strike="noStrike" cap="none">
                <a:solidFill>
                  <a:schemeClr val="dk1"/>
                </a:solidFill>
                <a:latin typeface="Calibri"/>
                <a:ea typeface="Calibri"/>
                <a:cs typeface="Calibri"/>
                <a:sym typeface="Calibri"/>
              </a:rPr>
              <a:t>Pit Lane protocol</a:t>
            </a:r>
            <a:endParaRPr sz="5200" b="1" i="1" u="none" strike="noStrike" cap="none">
              <a:solidFill>
                <a:schemeClr val="dk1"/>
              </a:solidFill>
              <a:latin typeface="Arial"/>
              <a:ea typeface="Arial"/>
              <a:cs typeface="Arial"/>
              <a:sym typeface="Arial"/>
            </a:endParaRPr>
          </a:p>
        </p:txBody>
      </p:sp>
      <p:pic>
        <p:nvPicPr>
          <p:cNvPr id="231" name="Google Shape;231;p16" descr="A yellow car on a road&#10;&#10;Description automatically generated"/>
          <p:cNvPicPr preferRelativeResize="0"/>
          <p:nvPr/>
        </p:nvPicPr>
        <p:blipFill rotWithShape="1">
          <a:blip r:embed="rId5">
            <a:alphaModFix/>
          </a:blip>
          <a:srcRect/>
          <a:stretch/>
        </p:blipFill>
        <p:spPr>
          <a:xfrm flipH="1">
            <a:off x="1521776" y="1300317"/>
            <a:ext cx="9010018" cy="4949532"/>
          </a:xfrm>
          <a:prstGeom prst="rect">
            <a:avLst/>
          </a:prstGeom>
          <a:noFill/>
          <a:ln>
            <a:noFill/>
          </a:ln>
        </p:spPr>
      </p:pic>
      <p:sp>
        <p:nvSpPr>
          <p:cNvPr id="232" name="Google Shape;232;p16"/>
          <p:cNvSpPr txBox="1"/>
          <p:nvPr/>
        </p:nvSpPr>
        <p:spPr>
          <a:xfrm>
            <a:off x="4298996" y="3641554"/>
            <a:ext cx="2874311"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00"/>
              </a:buClr>
              <a:buSzPts val="2400"/>
              <a:buFont typeface="Arial"/>
              <a:buNone/>
            </a:pPr>
            <a:r>
              <a:rPr lang="en-AU" sz="2400" b="1" i="0" u="none" strike="noStrike" cap="none">
                <a:solidFill>
                  <a:srgbClr val="FFFF00"/>
                </a:solidFill>
                <a:latin typeface="Arial"/>
                <a:ea typeface="Arial"/>
                <a:cs typeface="Arial"/>
                <a:sym typeface="Arial"/>
              </a:rPr>
              <a:t>Direction of travel</a:t>
            </a:r>
            <a:endParaRPr sz="1800" b="0" i="0" u="none" strike="noStrike" cap="none">
              <a:solidFill>
                <a:schemeClr val="dk1"/>
              </a:solidFill>
              <a:latin typeface="Arial"/>
              <a:ea typeface="Arial"/>
              <a:cs typeface="Arial"/>
              <a:sym typeface="Arial"/>
            </a:endParaRPr>
          </a:p>
        </p:txBody>
      </p:sp>
      <p:sp>
        <p:nvSpPr>
          <p:cNvPr id="233" name="Google Shape;233;p16"/>
          <p:cNvSpPr/>
          <p:nvPr/>
        </p:nvSpPr>
        <p:spPr>
          <a:xfrm rot="5400000">
            <a:off x="7783168" y="3495334"/>
            <a:ext cx="267055" cy="754104"/>
          </a:xfrm>
          <a:prstGeom prst="upArrow">
            <a:avLst>
              <a:gd name="adj1" fmla="val 50000"/>
              <a:gd name="adj2" fmla="val 50000"/>
            </a:avLst>
          </a:prstGeom>
          <a:solidFill>
            <a:srgbClr val="FFFF00"/>
          </a:solidFill>
          <a:ln w="12700" cap="flat" cmpd="sng">
            <a:solidFill>
              <a:srgbClr val="FF0000"/>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238" name="Google Shape;238;p17"/>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239" name="Google Shape;239;p17"/>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240" name="Google Shape;240;p17"/>
          <p:cNvSpPr txBox="1"/>
          <p:nvPr/>
        </p:nvSpPr>
        <p:spPr>
          <a:xfrm>
            <a:off x="1701329" y="415507"/>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Qualifying 1 to Qualifying 2</a:t>
            </a:r>
            <a:endParaRPr sz="4500" b="1" i="1" u="none" strike="noStrike" cap="none">
              <a:solidFill>
                <a:schemeClr val="dk1"/>
              </a:solidFill>
              <a:latin typeface="Arial"/>
              <a:ea typeface="Arial"/>
              <a:cs typeface="Arial"/>
              <a:sym typeface="Arial"/>
            </a:endParaRPr>
          </a:p>
        </p:txBody>
      </p:sp>
      <p:sp>
        <p:nvSpPr>
          <p:cNvPr id="241" name="Google Shape;241;p17"/>
          <p:cNvSpPr txBox="1"/>
          <p:nvPr/>
        </p:nvSpPr>
        <p:spPr>
          <a:xfrm>
            <a:off x="485092" y="1376596"/>
            <a:ext cx="11221815" cy="4262665"/>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70C0"/>
              </a:buClr>
              <a:buSzPts val="2600"/>
              <a:buFont typeface="Arial"/>
              <a:buChar char="•"/>
            </a:pPr>
            <a:r>
              <a:rPr lang="en-AU" sz="2600" b="1" i="0" u="none" strike="noStrike" cap="none">
                <a:solidFill>
                  <a:schemeClr val="dk1"/>
                </a:solidFill>
                <a:latin typeface="Calibri"/>
                <a:ea typeface="Calibri"/>
                <a:cs typeface="Calibri"/>
                <a:sym typeface="Calibri"/>
              </a:rPr>
              <a:t>All Cars to stop in their allocated Pit Bay area in Pit Lane at the end of Qualifying 1.</a:t>
            </a:r>
            <a:endParaRPr sz="1800" b="0" i="0" u="none" strike="noStrike" cap="none">
              <a:solidFill>
                <a:schemeClr val="dk1"/>
              </a:solidFill>
              <a:latin typeface="Arial"/>
              <a:ea typeface="Arial"/>
              <a:cs typeface="Arial"/>
              <a:sym typeface="Arial"/>
            </a:endParaRPr>
          </a:p>
          <a:p>
            <a:pPr marL="285750" marR="0" lvl="0" indent="-190500" algn="l" rtl="0">
              <a:lnSpc>
                <a:spcPct val="100000"/>
              </a:lnSpc>
              <a:spcBef>
                <a:spcPts val="0"/>
              </a:spcBef>
              <a:spcAft>
                <a:spcPts val="0"/>
              </a:spcAft>
              <a:buClr>
                <a:schemeClr val="dk1"/>
              </a:buClr>
              <a:buSzPts val="1500"/>
              <a:buFont typeface="Arial"/>
              <a:buNone/>
            </a:pPr>
            <a:endParaRPr sz="1500" b="1"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600"/>
              <a:buFont typeface="Arial"/>
              <a:buChar char="•"/>
            </a:pPr>
            <a:r>
              <a:rPr lang="en-AU" sz="2600" b="1" i="0" u="none" strike="noStrike" cap="none">
                <a:solidFill>
                  <a:schemeClr val="dk1"/>
                </a:solidFill>
                <a:latin typeface="Calibri"/>
                <a:ea typeface="Calibri"/>
                <a:cs typeface="Calibri"/>
                <a:sym typeface="Calibri"/>
              </a:rPr>
              <a:t>All Cars are under Parc Fermé conditions from when the Chequered flag is displayed.</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500"/>
              <a:buFont typeface="Arial"/>
              <a:buNone/>
            </a:pPr>
            <a:endParaRPr sz="1500" b="1"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600"/>
              <a:buFont typeface="Arial"/>
              <a:buChar char="•"/>
            </a:pPr>
            <a:r>
              <a:rPr lang="en-AU" sz="2600" b="1" i="0" u="none" strike="noStrike" cap="none">
                <a:solidFill>
                  <a:schemeClr val="dk1"/>
                </a:solidFill>
                <a:latin typeface="Calibri"/>
                <a:ea typeface="Calibri"/>
                <a:cs typeface="Calibri"/>
                <a:sym typeface="Calibri"/>
              </a:rPr>
              <a:t>All Cars will be released from Parc Fermé conditions by direction on RMC or by message on the SRO App to prepare for Qualifying 2.</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500"/>
              <a:buFont typeface="Arial"/>
              <a:buNone/>
            </a:pPr>
            <a:endParaRPr sz="1500" b="1" i="0" u="none" strike="noStrike" cap="none">
              <a:solidFill>
                <a:schemeClr val="dk1"/>
              </a:solidFill>
              <a:latin typeface="Calibri"/>
              <a:ea typeface="Calibri"/>
              <a:cs typeface="Calibri"/>
              <a:sym typeface="Calibri"/>
            </a:endParaRPr>
          </a:p>
          <a:p>
            <a:pPr marL="271463" marR="0" lvl="0" indent="-271463" algn="l" rtl="0">
              <a:lnSpc>
                <a:spcPct val="100000"/>
              </a:lnSpc>
              <a:spcBef>
                <a:spcPts val="0"/>
              </a:spcBef>
              <a:spcAft>
                <a:spcPts val="0"/>
              </a:spcAft>
              <a:buClr>
                <a:srgbClr val="0070C0"/>
              </a:buClr>
              <a:buSzPts val="2600"/>
              <a:buFont typeface="Arial"/>
              <a:buChar char="•"/>
            </a:pPr>
            <a:r>
              <a:rPr lang="en-AU" sz="2600" b="1" i="0" u="none" strike="noStrike" cap="none">
                <a:solidFill>
                  <a:schemeClr val="dk1"/>
                </a:solidFill>
                <a:latin typeface="Calibri"/>
                <a:ea typeface="Calibri"/>
                <a:cs typeface="Calibri"/>
                <a:sym typeface="Calibri"/>
              </a:rPr>
              <a:t>Cars can not proceed to Pit Exit until FAST LANE has been announced on RMC or by message on the SRO App for the commencement for Qualifying 2.</a:t>
            </a:r>
            <a:endParaRPr sz="13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pic>
        <p:nvPicPr>
          <p:cNvPr id="246" name="Google Shape;246;p18"/>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247" name="Google Shape;247;p18"/>
          <p:cNvPicPr preferRelativeResize="0"/>
          <p:nvPr/>
        </p:nvPicPr>
        <p:blipFill rotWithShape="1">
          <a:blip r:embed="rId4">
            <a:alphaModFix/>
          </a:blip>
          <a:srcRect/>
          <a:stretch/>
        </p:blipFill>
        <p:spPr>
          <a:xfrm>
            <a:off x="10065328" y="6338455"/>
            <a:ext cx="728916" cy="356232"/>
          </a:xfrm>
          <a:prstGeom prst="rect">
            <a:avLst/>
          </a:prstGeom>
          <a:noFill/>
          <a:ln>
            <a:noFill/>
          </a:ln>
        </p:spPr>
      </p:pic>
      <p:pic>
        <p:nvPicPr>
          <p:cNvPr id="248" name="Google Shape;248;p18"/>
          <p:cNvPicPr preferRelativeResize="0"/>
          <p:nvPr/>
        </p:nvPicPr>
        <p:blipFill rotWithShape="1">
          <a:blip r:embed="rId5">
            <a:alphaModFix/>
          </a:blip>
          <a:srcRect/>
          <a:stretch/>
        </p:blipFill>
        <p:spPr>
          <a:xfrm>
            <a:off x="-20" y="2078979"/>
            <a:ext cx="12192000" cy="4189876"/>
          </a:xfrm>
          <a:prstGeom prst="rect">
            <a:avLst/>
          </a:prstGeom>
          <a:noFill/>
          <a:ln>
            <a:noFill/>
          </a:ln>
        </p:spPr>
      </p:pic>
      <p:sp>
        <p:nvSpPr>
          <p:cNvPr id="249" name="Google Shape;249;p18"/>
          <p:cNvSpPr txBox="1"/>
          <p:nvPr/>
        </p:nvSpPr>
        <p:spPr>
          <a:xfrm>
            <a:off x="6015858" y="3664028"/>
            <a:ext cx="3368609" cy="1015622"/>
          </a:xfrm>
          <a:prstGeom prst="rect">
            <a:avLst/>
          </a:prstGeom>
          <a:solidFill>
            <a:srgbClr val="FFFF00"/>
          </a:solidFill>
          <a:ln w="28575"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500"/>
              <a:buFont typeface="Arial"/>
              <a:buNone/>
            </a:pPr>
            <a:r>
              <a:rPr lang="en-AU" sz="1500" b="1" i="0" u="none" strike="noStrike" cap="none">
                <a:solidFill>
                  <a:schemeClr val="dk1"/>
                </a:solidFill>
                <a:latin typeface="Arial"/>
                <a:ea typeface="Arial"/>
                <a:cs typeface="Arial"/>
                <a:sym typeface="Arial"/>
              </a:rPr>
              <a:t>Note: </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500"/>
              <a:buFont typeface="Arial"/>
              <a:buNone/>
            </a:pPr>
            <a:r>
              <a:rPr lang="en-AU" sz="1500" b="1" i="0" u="none" strike="noStrike" cap="none">
                <a:solidFill>
                  <a:schemeClr val="dk1"/>
                </a:solidFill>
                <a:latin typeface="Arial"/>
                <a:ea typeface="Arial"/>
                <a:cs typeface="Arial"/>
                <a:sym typeface="Arial"/>
              </a:rPr>
              <a:t>Race Control 1 (Lead Car) will reduce speed to 50 Kph when lights are extinguished at Turn 7.</a:t>
            </a:r>
            <a:endParaRPr sz="1800" b="0" i="0" u="none" strike="noStrike" cap="none">
              <a:solidFill>
                <a:schemeClr val="dk1"/>
              </a:solidFill>
              <a:latin typeface="Arial"/>
              <a:ea typeface="Arial"/>
              <a:cs typeface="Arial"/>
              <a:sym typeface="Arial"/>
            </a:endParaRPr>
          </a:p>
        </p:txBody>
      </p:sp>
      <p:sp>
        <p:nvSpPr>
          <p:cNvPr id="250" name="Google Shape;250;p18"/>
          <p:cNvSpPr/>
          <p:nvPr/>
        </p:nvSpPr>
        <p:spPr>
          <a:xfrm rot="-5400000">
            <a:off x="5205277" y="3573661"/>
            <a:ext cx="267055" cy="1236485"/>
          </a:xfrm>
          <a:prstGeom prst="upArrow">
            <a:avLst>
              <a:gd name="adj1" fmla="val 50000"/>
              <a:gd name="adj2" fmla="val 50000"/>
            </a:avLst>
          </a:prstGeom>
          <a:solidFill>
            <a:srgbClr val="FFFF00"/>
          </a:solidFill>
          <a:ln w="19050" cap="flat" cmpd="sng">
            <a:solidFill>
              <a:srgbClr val="FF0000"/>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1" name="Google Shape;251;p18"/>
          <p:cNvSpPr txBox="1"/>
          <p:nvPr/>
        </p:nvSpPr>
        <p:spPr>
          <a:xfrm>
            <a:off x="88823" y="2648420"/>
            <a:ext cx="1995471" cy="692457"/>
          </a:xfrm>
          <a:prstGeom prst="rect">
            <a:avLst/>
          </a:prstGeom>
          <a:solidFill>
            <a:srgbClr val="FFFF00"/>
          </a:solidFill>
          <a:ln w="25400" cap="flat" cmpd="sng">
            <a:solidFill>
              <a:srgbClr val="FF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300"/>
              <a:buFont typeface="Arial"/>
              <a:buNone/>
            </a:pPr>
            <a:r>
              <a:rPr lang="en-AU" sz="1300" b="0" i="0" u="none" strike="noStrike" cap="none">
                <a:solidFill>
                  <a:schemeClr val="dk1"/>
                </a:solidFill>
                <a:latin typeface="Arial"/>
                <a:ea typeface="Arial"/>
                <a:cs typeface="Arial"/>
                <a:sym typeface="Arial"/>
              </a:rPr>
              <a:t>Competitors to commence SIDE x SIDE formation from Turn 12</a:t>
            </a:r>
            <a:endParaRPr sz="1333" b="0" i="0" u="none" strike="noStrike" cap="none">
              <a:solidFill>
                <a:schemeClr val="dk1"/>
              </a:solidFill>
              <a:latin typeface="Arial"/>
              <a:ea typeface="Arial"/>
              <a:cs typeface="Arial"/>
              <a:sym typeface="Arial"/>
            </a:endParaRPr>
          </a:p>
        </p:txBody>
      </p:sp>
      <p:sp>
        <p:nvSpPr>
          <p:cNvPr id="252" name="Google Shape;252;p18"/>
          <p:cNvSpPr/>
          <p:nvPr/>
        </p:nvSpPr>
        <p:spPr>
          <a:xfrm rot="10800000">
            <a:off x="819503" y="3409331"/>
            <a:ext cx="267055" cy="848327"/>
          </a:xfrm>
          <a:prstGeom prst="upArrow">
            <a:avLst>
              <a:gd name="adj1" fmla="val 50000"/>
              <a:gd name="adj2" fmla="val 50000"/>
            </a:avLst>
          </a:prstGeom>
          <a:solidFill>
            <a:srgbClr val="FFFF00"/>
          </a:solidFill>
          <a:ln w="19050" cap="flat" cmpd="sng">
            <a:solidFill>
              <a:srgbClr val="FF0000"/>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3" name="Google Shape;253;p18"/>
          <p:cNvSpPr txBox="1"/>
          <p:nvPr/>
        </p:nvSpPr>
        <p:spPr>
          <a:xfrm>
            <a:off x="168945" y="424330"/>
            <a:ext cx="11854070" cy="158504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Race Start  </a:t>
            </a:r>
            <a:endParaRPr sz="18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70C0"/>
              </a:buClr>
              <a:buSzPts val="4500"/>
              <a:buFont typeface="Calibri"/>
              <a:buNone/>
            </a:pPr>
            <a:r>
              <a:rPr lang="en-AU" sz="4500" b="1" i="1" u="none" strike="noStrike" cap="none">
                <a:solidFill>
                  <a:schemeClr val="dk1"/>
                </a:solidFill>
                <a:latin typeface="Calibri"/>
                <a:ea typeface="Calibri"/>
                <a:cs typeface="Calibri"/>
                <a:sym typeface="Calibri"/>
              </a:rPr>
              <a:t>Side x Side form up location Turn 12 (Article 45.5)</a:t>
            </a:r>
            <a:endParaRPr sz="4500" b="1" i="1" u="none" strike="noStrike" cap="none">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pic>
        <p:nvPicPr>
          <p:cNvPr id="258" name="Google Shape;258;p19"/>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259" name="Google Shape;259;p19"/>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260" name="Google Shape;260;p19"/>
          <p:cNvSpPr txBox="1"/>
          <p:nvPr/>
        </p:nvSpPr>
        <p:spPr>
          <a:xfrm>
            <a:off x="1461766" y="192560"/>
            <a:ext cx="7828222" cy="158504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Race Start</a:t>
            </a:r>
            <a:endParaRPr sz="18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70C0"/>
              </a:buClr>
              <a:buSzPts val="4500"/>
              <a:buFont typeface="Calibri"/>
              <a:buNone/>
            </a:pPr>
            <a:r>
              <a:rPr lang="en-AU" sz="4500" b="1" i="1" u="none" strike="noStrike" cap="none">
                <a:solidFill>
                  <a:schemeClr val="dk1"/>
                </a:solidFill>
                <a:latin typeface="Calibri"/>
                <a:ea typeface="Calibri"/>
                <a:cs typeface="Calibri"/>
                <a:sym typeface="Calibri"/>
              </a:rPr>
              <a:t>Proceed through the Grid Boxes</a:t>
            </a:r>
            <a:endParaRPr sz="1800" b="0" i="0" u="none" strike="noStrike" cap="none">
              <a:solidFill>
                <a:schemeClr val="dk1"/>
              </a:solidFill>
              <a:latin typeface="Arial"/>
              <a:ea typeface="Arial"/>
              <a:cs typeface="Arial"/>
              <a:sym typeface="Arial"/>
            </a:endParaRPr>
          </a:p>
        </p:txBody>
      </p:sp>
      <p:pic>
        <p:nvPicPr>
          <p:cNvPr id="261" name="Google Shape;261;p19" descr="A diagram of a line with red arrows&#10;&#10;AI-generated content may be incorrect."/>
          <p:cNvPicPr preferRelativeResize="0"/>
          <p:nvPr/>
        </p:nvPicPr>
        <p:blipFill rotWithShape="1">
          <a:blip r:embed="rId5">
            <a:alphaModFix/>
          </a:blip>
          <a:srcRect/>
          <a:stretch/>
        </p:blipFill>
        <p:spPr>
          <a:xfrm>
            <a:off x="2961298" y="1714123"/>
            <a:ext cx="6269403" cy="4495438"/>
          </a:xfrm>
          <a:prstGeom prst="rect">
            <a:avLst/>
          </a:prstGeom>
          <a:noFill/>
          <a:ln>
            <a:noFill/>
          </a:ln>
        </p:spPr>
      </p:pic>
      <p:sp>
        <p:nvSpPr>
          <p:cNvPr id="262" name="Google Shape;262;p19"/>
          <p:cNvSpPr txBox="1"/>
          <p:nvPr/>
        </p:nvSpPr>
        <p:spPr>
          <a:xfrm>
            <a:off x="8668636" y="3574326"/>
            <a:ext cx="3383268" cy="1371115"/>
          </a:xfrm>
          <a:prstGeom prst="rect">
            <a:avLst/>
          </a:prstGeom>
          <a:solidFill>
            <a:srgbClr val="FFFFFF"/>
          </a:solidFill>
          <a:ln w="9525" cap="flat" cmpd="sng">
            <a:solidFill>
              <a:srgbClr val="000000"/>
            </a:solidFill>
            <a:prstDash val="solid"/>
            <a:miter lim="0"/>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chemeClr val="dk1"/>
              </a:buClr>
              <a:buSzPts val="2000"/>
              <a:buFont typeface="Calibri"/>
              <a:buNone/>
            </a:pPr>
            <a:r>
              <a:rPr lang="en-AU" sz="2000" b="0" i="0" u="none" strike="noStrike" cap="none">
                <a:solidFill>
                  <a:schemeClr val="dk1"/>
                </a:solidFill>
                <a:latin typeface="Calibri"/>
                <a:ea typeface="Calibri"/>
                <a:cs typeface="Calibri"/>
                <a:sym typeface="Calibri"/>
              </a:rPr>
              <a:t>All Cars on 2nd position side Drivers Right to pass through the grid boxes on this side</a:t>
            </a:r>
            <a:endParaRPr sz="1800" b="0" i="0" u="none" strike="noStrike" cap="none">
              <a:solidFill>
                <a:schemeClr val="dk1"/>
              </a:solidFill>
              <a:latin typeface="Arial"/>
              <a:ea typeface="Arial"/>
              <a:cs typeface="Arial"/>
              <a:sym typeface="Arial"/>
            </a:endParaRPr>
          </a:p>
        </p:txBody>
      </p:sp>
      <p:sp>
        <p:nvSpPr>
          <p:cNvPr id="263" name="Google Shape;263;p19"/>
          <p:cNvSpPr txBox="1"/>
          <p:nvPr/>
        </p:nvSpPr>
        <p:spPr>
          <a:xfrm>
            <a:off x="140095" y="3555208"/>
            <a:ext cx="3483354" cy="1351786"/>
          </a:xfrm>
          <a:prstGeom prst="rect">
            <a:avLst/>
          </a:prstGeom>
          <a:solidFill>
            <a:srgbClr val="FFFFFF"/>
          </a:solidFill>
          <a:ln w="9525" cap="flat" cmpd="sng">
            <a:solidFill>
              <a:srgbClr val="000000"/>
            </a:solidFill>
            <a:prstDash val="solid"/>
            <a:miter lim="0"/>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chemeClr val="dk1"/>
              </a:buClr>
              <a:buSzPts val="2000"/>
              <a:buFont typeface="Calibri"/>
              <a:buNone/>
            </a:pPr>
            <a:r>
              <a:rPr lang="en-AU" sz="2000" b="0" i="0" u="none" strike="noStrike" cap="none">
                <a:solidFill>
                  <a:schemeClr val="dk1"/>
                </a:solidFill>
                <a:latin typeface="Calibri"/>
                <a:ea typeface="Calibri"/>
                <a:cs typeface="Calibri"/>
                <a:sym typeface="Calibri"/>
              </a:rPr>
              <a:t>All Cars on POLE position side Drivers Left to pass through the grid boxes on this side</a:t>
            </a:r>
            <a:endParaRPr sz="1800" b="0" i="0" u="none" strike="noStrike" cap="none">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2"/>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95" name="Google Shape;95;p2"/>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96" name="Google Shape;96;p2"/>
          <p:cNvSpPr txBox="1"/>
          <p:nvPr/>
        </p:nvSpPr>
        <p:spPr>
          <a:xfrm>
            <a:off x="1261361" y="730372"/>
            <a:ext cx="8959966" cy="57861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AU" sz="2200" b="1" i="0" u="none" strike="noStrike" cap="none">
                <a:solidFill>
                  <a:schemeClr val="dk1"/>
                </a:solidFill>
                <a:latin typeface="Arial"/>
                <a:ea typeface="Arial"/>
                <a:cs typeface="Arial"/>
                <a:sym typeface="Arial"/>
              </a:rPr>
              <a:t>Ben McMellan – Chief Executive Officer </a:t>
            </a:r>
            <a:br>
              <a:rPr lang="en-AU" sz="2200" b="1" i="0" u="none" strike="noStrike" cap="none">
                <a:solidFill>
                  <a:schemeClr val="dk1"/>
                </a:solidFill>
                <a:latin typeface="Arial"/>
                <a:ea typeface="Arial"/>
                <a:cs typeface="Arial"/>
                <a:sym typeface="Arial"/>
              </a:rPr>
            </a:br>
            <a:r>
              <a:rPr lang="en-AU" sz="2200" b="1" i="0" u="none" strike="noStrike" cap="none">
                <a:solidFill>
                  <a:schemeClr val="dk1"/>
                </a:solidFill>
                <a:latin typeface="Arial"/>
                <a:ea typeface="Arial"/>
                <a:cs typeface="Arial"/>
                <a:sym typeface="Arial"/>
              </a:rPr>
              <a:t>Abi Hay – Head of Business Development and Sporting</a:t>
            </a:r>
            <a:br>
              <a:rPr lang="en-AU" sz="2200" b="1" i="0" u="none" strike="noStrike" cap="none">
                <a:solidFill>
                  <a:schemeClr val="dk1"/>
                </a:solidFill>
                <a:latin typeface="Arial"/>
                <a:ea typeface="Arial"/>
                <a:cs typeface="Arial"/>
                <a:sym typeface="Arial"/>
              </a:rPr>
            </a:br>
            <a:r>
              <a:rPr lang="en-AU" sz="2200" b="1" i="0" u="none" strike="noStrike" cap="none">
                <a:solidFill>
                  <a:schemeClr val="dk1"/>
                </a:solidFill>
                <a:latin typeface="Arial"/>
                <a:ea typeface="Arial"/>
                <a:cs typeface="Arial"/>
                <a:sym typeface="Arial"/>
              </a:rPr>
              <a:t>Adrian Coppin – Head of Events and Commercial Operations</a:t>
            </a:r>
            <a:br>
              <a:rPr lang="en-AU" sz="2200" b="1" i="0" u="none" strike="noStrike" cap="none">
                <a:solidFill>
                  <a:schemeClr val="dk1"/>
                </a:solidFill>
                <a:latin typeface="Arial"/>
                <a:ea typeface="Arial"/>
                <a:cs typeface="Arial"/>
                <a:sym typeface="Arial"/>
              </a:rPr>
            </a:br>
            <a:r>
              <a:rPr lang="en-AU" sz="2200" b="1" i="0" u="none" strike="noStrike" cap="none">
                <a:solidFill>
                  <a:schemeClr val="dk1"/>
                </a:solidFill>
                <a:latin typeface="Arial"/>
                <a:ea typeface="Arial"/>
                <a:cs typeface="Arial"/>
                <a:sym typeface="Arial"/>
              </a:rPr>
              <a:t>Matleena Pukklia – Series Manager</a:t>
            </a:r>
            <a:br>
              <a:rPr lang="en-AU" sz="2200" b="1" i="0" u="none" strike="noStrike" cap="none">
                <a:solidFill>
                  <a:schemeClr val="dk1"/>
                </a:solidFill>
                <a:latin typeface="Arial"/>
                <a:ea typeface="Arial"/>
                <a:cs typeface="Arial"/>
                <a:sym typeface="Arial"/>
              </a:rPr>
            </a:br>
            <a:r>
              <a:rPr lang="en-AU" sz="2200" b="1" i="0" u="none" strike="noStrike" cap="none">
                <a:solidFill>
                  <a:schemeClr val="dk1"/>
                </a:solidFill>
                <a:latin typeface="Arial"/>
                <a:ea typeface="Arial"/>
                <a:cs typeface="Arial"/>
                <a:sym typeface="Arial"/>
              </a:rPr>
              <a:t>Tom Collings – Marketing and Partnerships Manager</a:t>
            </a:r>
            <a:br>
              <a:rPr lang="en-AU" sz="2200" b="1" i="0" u="none" strike="noStrike" cap="none">
                <a:solidFill>
                  <a:schemeClr val="dk1"/>
                </a:solidFill>
                <a:latin typeface="Arial"/>
                <a:ea typeface="Arial"/>
                <a:cs typeface="Arial"/>
                <a:sym typeface="Arial"/>
              </a:rPr>
            </a:br>
            <a:r>
              <a:rPr lang="en-AU" sz="2200" b="1" i="0" u="none" strike="noStrike" cap="none">
                <a:solidFill>
                  <a:schemeClr val="dk1"/>
                </a:solidFill>
                <a:latin typeface="Arial"/>
                <a:ea typeface="Arial"/>
                <a:cs typeface="Arial"/>
                <a:sym typeface="Arial"/>
              </a:rPr>
              <a:t>Michael Stratus – SpeedSeries Media Manager</a:t>
            </a:r>
            <a:br>
              <a:rPr lang="en-AU" sz="2200" b="1" i="0" u="none" strike="noStrike" cap="none">
                <a:solidFill>
                  <a:schemeClr val="dk1"/>
                </a:solidFill>
                <a:latin typeface="Arial"/>
                <a:ea typeface="Arial"/>
                <a:cs typeface="Arial"/>
                <a:sym typeface="Arial"/>
              </a:rPr>
            </a:br>
            <a:r>
              <a:rPr lang="en-AU" sz="2200" b="1" i="0" u="none" strike="noStrike" cap="none">
                <a:solidFill>
                  <a:schemeClr val="dk1"/>
                </a:solidFill>
                <a:latin typeface="Arial"/>
                <a:ea typeface="Arial"/>
                <a:cs typeface="Arial"/>
                <a:sym typeface="Arial"/>
              </a:rPr>
              <a:t>Imarni Paynter Davis – Team Relations Assistant</a:t>
            </a:r>
            <a:br>
              <a:rPr lang="en-AU" sz="2200" b="1" i="0" u="none" strike="noStrike" cap="none">
                <a:solidFill>
                  <a:schemeClr val="dk1"/>
                </a:solidFill>
                <a:latin typeface="Arial"/>
                <a:ea typeface="Arial"/>
                <a:cs typeface="Arial"/>
                <a:sym typeface="Arial"/>
              </a:rPr>
            </a:br>
            <a:r>
              <a:rPr lang="en-AU" sz="2200" b="1" i="0" u="none" strike="noStrike" cap="none">
                <a:solidFill>
                  <a:schemeClr val="dk1"/>
                </a:solidFill>
                <a:latin typeface="Arial"/>
                <a:ea typeface="Arial"/>
                <a:cs typeface="Arial"/>
                <a:sym typeface="Arial"/>
              </a:rPr>
              <a:t>Belinda Taylor – Sporting Coordinator</a:t>
            </a:r>
            <a:br>
              <a:rPr lang="en-AU" sz="2200" b="1" i="0" u="none" strike="noStrike" cap="none">
                <a:solidFill>
                  <a:schemeClr val="dk1"/>
                </a:solidFill>
                <a:latin typeface="Arial"/>
                <a:ea typeface="Arial"/>
                <a:cs typeface="Arial"/>
                <a:sym typeface="Arial"/>
              </a:rPr>
            </a:br>
            <a:r>
              <a:rPr lang="en-AU" sz="2200" b="1" i="0" u="none" strike="noStrike" cap="none">
                <a:solidFill>
                  <a:schemeClr val="dk1"/>
                </a:solidFill>
                <a:latin typeface="Arial"/>
                <a:ea typeface="Arial"/>
                <a:cs typeface="Arial"/>
                <a:sym typeface="Arial"/>
              </a:rPr>
              <a:t>Steve Chopping AM – Series Steward</a:t>
            </a:r>
            <a:br>
              <a:rPr lang="en-AU" sz="2200" b="1" i="0" u="none" strike="noStrike" cap="none">
                <a:solidFill>
                  <a:schemeClr val="dk1"/>
                </a:solidFill>
                <a:latin typeface="Arial"/>
                <a:ea typeface="Arial"/>
                <a:cs typeface="Arial"/>
                <a:sym typeface="Arial"/>
              </a:rPr>
            </a:br>
            <a:r>
              <a:rPr lang="en-AU" sz="2200" b="1" i="0" u="none" strike="noStrike" cap="none">
                <a:solidFill>
                  <a:schemeClr val="dk1"/>
                </a:solidFill>
                <a:latin typeface="Arial"/>
                <a:ea typeface="Arial"/>
                <a:cs typeface="Arial"/>
                <a:sym typeface="Arial"/>
              </a:rPr>
              <a:t>James Taylor – Race Director</a:t>
            </a:r>
            <a:br>
              <a:rPr lang="en-AU" sz="2200" b="1" i="0" u="none" strike="noStrike" cap="none">
                <a:solidFill>
                  <a:schemeClr val="dk1"/>
                </a:solidFill>
                <a:latin typeface="Arial"/>
                <a:ea typeface="Arial"/>
                <a:cs typeface="Arial"/>
                <a:sym typeface="Arial"/>
              </a:rPr>
            </a:br>
            <a:r>
              <a:rPr lang="en-AU" sz="2200" b="1" i="0" u="none" strike="noStrike" cap="none">
                <a:solidFill>
                  <a:schemeClr val="dk1"/>
                </a:solidFill>
                <a:latin typeface="Arial"/>
                <a:ea typeface="Arial"/>
                <a:cs typeface="Arial"/>
                <a:sym typeface="Arial"/>
              </a:rPr>
              <a:t>Craig Baird – Driving Standards Advisor</a:t>
            </a:r>
            <a:br>
              <a:rPr lang="en-AU" sz="2200" b="1" i="0" u="none" strike="noStrike" cap="none">
                <a:solidFill>
                  <a:schemeClr val="dk1"/>
                </a:solidFill>
                <a:latin typeface="Arial"/>
                <a:ea typeface="Arial"/>
                <a:cs typeface="Arial"/>
                <a:sym typeface="Arial"/>
              </a:rPr>
            </a:br>
            <a:r>
              <a:rPr lang="en-AU" sz="2200" b="1" i="0" u="none" strike="noStrike" cap="none">
                <a:solidFill>
                  <a:schemeClr val="dk1"/>
                </a:solidFill>
                <a:latin typeface="Arial"/>
                <a:ea typeface="Arial"/>
                <a:cs typeface="Arial"/>
                <a:sym typeface="Arial"/>
              </a:rPr>
              <a:t>Nigel Faull – Deputy Race Director</a:t>
            </a:r>
            <a:br>
              <a:rPr lang="en-AU" sz="2200" b="1" i="0" u="none" strike="noStrike" cap="none">
                <a:solidFill>
                  <a:schemeClr val="dk1"/>
                </a:solidFill>
                <a:latin typeface="Arial"/>
                <a:ea typeface="Arial"/>
                <a:cs typeface="Arial"/>
                <a:sym typeface="Arial"/>
              </a:rPr>
            </a:br>
            <a:r>
              <a:rPr lang="en-AU" sz="2200" b="1" i="0" u="none" strike="noStrike" cap="none">
                <a:solidFill>
                  <a:schemeClr val="dk1"/>
                </a:solidFill>
                <a:latin typeface="Arial"/>
                <a:ea typeface="Arial"/>
                <a:cs typeface="Arial"/>
                <a:sym typeface="Arial"/>
              </a:rPr>
              <a:t>Jacqueline Devereaux – Assistant Race Director</a:t>
            </a:r>
            <a:br>
              <a:rPr lang="en-AU" sz="2200" b="1" i="0" u="none" strike="noStrike" cap="none">
                <a:solidFill>
                  <a:schemeClr val="dk1"/>
                </a:solidFill>
                <a:latin typeface="Arial"/>
                <a:ea typeface="Arial"/>
                <a:cs typeface="Arial"/>
                <a:sym typeface="Arial"/>
              </a:rPr>
            </a:br>
            <a:r>
              <a:rPr lang="en-AU" sz="2200" b="1" i="0" u="none" strike="noStrike" cap="none">
                <a:solidFill>
                  <a:schemeClr val="dk1"/>
                </a:solidFill>
                <a:latin typeface="Arial"/>
                <a:ea typeface="Arial"/>
                <a:cs typeface="Arial"/>
                <a:sym typeface="Arial"/>
              </a:rPr>
              <a:t>Scott McGrath – Technical Manager and Pit Lane Manager</a:t>
            </a:r>
            <a:br>
              <a:rPr lang="en-AU" sz="2200" b="1" i="0" u="none" strike="noStrike" cap="none">
                <a:solidFill>
                  <a:schemeClr val="dk1"/>
                </a:solidFill>
                <a:latin typeface="Arial"/>
                <a:ea typeface="Arial"/>
                <a:cs typeface="Arial"/>
                <a:sym typeface="Arial"/>
              </a:rPr>
            </a:br>
            <a:r>
              <a:rPr lang="en-AU" sz="2200" b="1" i="0" u="none" strike="noStrike" cap="none">
                <a:solidFill>
                  <a:schemeClr val="dk1"/>
                </a:solidFill>
                <a:latin typeface="Arial"/>
                <a:ea typeface="Arial"/>
                <a:cs typeface="Arial"/>
                <a:sym typeface="Arial"/>
              </a:rPr>
              <a:t>Jeff Birrell – Technical Delegate </a:t>
            </a:r>
            <a:br>
              <a:rPr lang="en-AU" sz="2200" b="1" i="0" u="none" strike="noStrike" cap="none">
                <a:solidFill>
                  <a:schemeClr val="dk1"/>
                </a:solidFill>
                <a:latin typeface="Arial"/>
                <a:ea typeface="Arial"/>
                <a:cs typeface="Arial"/>
                <a:sym typeface="Arial"/>
              </a:rPr>
            </a:br>
            <a:r>
              <a:rPr lang="en-AU" sz="2200" b="1" i="0" u="none" strike="noStrike" cap="none">
                <a:solidFill>
                  <a:schemeClr val="dk1"/>
                </a:solidFill>
                <a:latin typeface="Arial"/>
                <a:ea typeface="Arial"/>
                <a:cs typeface="Arial"/>
                <a:sym typeface="Arial"/>
              </a:rPr>
              <a:t>Ashley Sheffield – Deputy Technical Delegate </a:t>
            </a:r>
            <a:br>
              <a:rPr lang="en-AU" sz="1800" b="1" i="0" u="none" strike="noStrike" cap="none">
                <a:solidFill>
                  <a:srgbClr val="D0D0D0"/>
                </a:solidFill>
                <a:latin typeface="Arial"/>
                <a:ea typeface="Arial"/>
                <a:cs typeface="Arial"/>
                <a:sym typeface="Arial"/>
              </a:rPr>
            </a:br>
            <a:endParaRPr sz="1800" b="0" i="0" u="none" strike="noStrike" cap="none">
              <a:solidFill>
                <a:srgbClr val="D0D0D0"/>
              </a:solidFill>
              <a:latin typeface="Arial"/>
              <a:ea typeface="Arial"/>
              <a:cs typeface="Arial"/>
              <a:sym typeface="Arial"/>
            </a:endParaRPr>
          </a:p>
        </p:txBody>
      </p:sp>
      <p:sp>
        <p:nvSpPr>
          <p:cNvPr id="97" name="Google Shape;97;p2"/>
          <p:cNvSpPr txBox="1"/>
          <p:nvPr/>
        </p:nvSpPr>
        <p:spPr>
          <a:xfrm>
            <a:off x="3478175" y="0"/>
            <a:ext cx="4783944"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5200"/>
              <a:buFont typeface="Calibri"/>
              <a:buNone/>
            </a:pPr>
            <a:r>
              <a:rPr lang="en-AU" sz="5200" b="1" i="1" u="none" strike="noStrike" cap="none">
                <a:solidFill>
                  <a:schemeClr val="dk1"/>
                </a:solidFill>
                <a:latin typeface="Calibri"/>
                <a:ea typeface="Calibri"/>
                <a:cs typeface="Calibri"/>
                <a:sym typeface="Calibri"/>
              </a:rPr>
              <a:t>Meet the Team</a:t>
            </a:r>
            <a:endParaRPr sz="5200" b="1" i="1" u="none" strike="noStrike" cap="none">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pic>
        <p:nvPicPr>
          <p:cNvPr id="268" name="Google Shape;268;p20"/>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269" name="Google Shape;269;p20"/>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270" name="Google Shape;270;p20"/>
          <p:cNvSpPr txBox="1"/>
          <p:nvPr/>
        </p:nvSpPr>
        <p:spPr>
          <a:xfrm>
            <a:off x="1859532" y="318997"/>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Race Start Procedure</a:t>
            </a:r>
            <a:endParaRPr sz="5200" b="1" i="1" u="none" strike="noStrike" cap="none">
              <a:solidFill>
                <a:schemeClr val="dk1"/>
              </a:solidFill>
              <a:latin typeface="Arial"/>
              <a:ea typeface="Arial"/>
              <a:cs typeface="Arial"/>
              <a:sym typeface="Arial"/>
            </a:endParaRPr>
          </a:p>
        </p:txBody>
      </p:sp>
      <p:sp>
        <p:nvSpPr>
          <p:cNvPr id="271" name="Google Shape;271;p20"/>
          <p:cNvSpPr txBox="1"/>
          <p:nvPr/>
        </p:nvSpPr>
        <p:spPr>
          <a:xfrm>
            <a:off x="126155" y="1290919"/>
            <a:ext cx="11939689" cy="5047536"/>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rgbClr val="0070C0"/>
              </a:buClr>
              <a:buSzPts val="1800"/>
              <a:buFont typeface="Arial"/>
              <a:buChar char="•"/>
            </a:pPr>
            <a:r>
              <a:rPr lang="en-AU" sz="1800" b="1" i="0" u="none" strike="noStrike" cap="none">
                <a:solidFill>
                  <a:schemeClr val="dk1"/>
                </a:solidFill>
                <a:latin typeface="Calibri"/>
                <a:ea typeface="Calibri"/>
                <a:cs typeface="Calibri"/>
                <a:sym typeface="Calibri"/>
              </a:rPr>
              <a:t>The field will be led by Race Control 1 (Lead Car) at the commencement of the Formation Lap.</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600"/>
              <a:buFont typeface="Arial"/>
              <a:buNone/>
            </a:pPr>
            <a:endParaRPr sz="600" b="1" i="0" u="none" strike="noStrike" cap="none">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rgbClr val="0070C0"/>
              </a:buClr>
              <a:buSzPts val="1800"/>
              <a:buFont typeface="Arial"/>
              <a:buChar char="•"/>
            </a:pPr>
            <a:r>
              <a:rPr lang="en-AU" sz="1800" b="1" i="0" u="none" strike="noStrike" cap="none">
                <a:solidFill>
                  <a:schemeClr val="dk1"/>
                </a:solidFill>
                <a:latin typeface="Calibri"/>
                <a:ea typeface="Calibri"/>
                <a:cs typeface="Calibri"/>
                <a:sym typeface="Calibri"/>
              </a:rPr>
              <a:t>When Race Control 1 exits Turn 7, it will reduce speed to 50 Kph. This is to bunch the field, at this point Race Control 1 will  extinguish the roof lights.</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600"/>
              <a:buFont typeface="Arial"/>
              <a:buNone/>
            </a:pPr>
            <a:endParaRPr sz="600" b="1" i="0" u="none" strike="noStrike" cap="none">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rgbClr val="0070C0"/>
              </a:buClr>
              <a:buSzPts val="1800"/>
              <a:buFont typeface="Arial"/>
              <a:buChar char="•"/>
            </a:pPr>
            <a:r>
              <a:rPr lang="en-AU" sz="1800" b="1" i="0" u="none" strike="noStrike" cap="none">
                <a:solidFill>
                  <a:schemeClr val="dk1"/>
                </a:solidFill>
                <a:latin typeface="Calibri"/>
                <a:ea typeface="Calibri"/>
                <a:cs typeface="Calibri"/>
                <a:sym typeface="Calibri"/>
              </a:rPr>
              <a:t>As the field approaches Turn 12, the field should commence Side x Side formation.</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600"/>
              <a:buFont typeface="Arial"/>
              <a:buNone/>
            </a:pPr>
            <a:endParaRPr sz="600" b="1" i="0" u="none" strike="noStrike" cap="none">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rgbClr val="0070C0"/>
              </a:buClr>
              <a:buSzPts val="1800"/>
              <a:buFont typeface="Arial"/>
              <a:buChar char="•"/>
            </a:pPr>
            <a:r>
              <a:rPr lang="en-AU" sz="1800" b="1" i="0" u="none" strike="noStrike" cap="none">
                <a:solidFill>
                  <a:schemeClr val="dk1"/>
                </a:solidFill>
                <a:latin typeface="Calibri"/>
                <a:ea typeface="Calibri"/>
                <a:cs typeface="Calibri"/>
                <a:sym typeface="Calibri"/>
              </a:rPr>
              <a:t>Race Control 1 will continue to lead the field until it reaches the Pit Entry road, at this point Race Control 1 will return to Pit Lane.</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600"/>
              <a:buFont typeface="Arial"/>
              <a:buNone/>
            </a:pPr>
            <a:endParaRPr sz="600" b="1" i="0" u="none" strike="noStrike" cap="none">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rgbClr val="0070C0"/>
              </a:buClr>
              <a:buSzPts val="1800"/>
              <a:buFont typeface="Arial"/>
              <a:buChar char="•"/>
            </a:pPr>
            <a:r>
              <a:rPr lang="en-AU" sz="1800" b="1" i="0" u="none" strike="noStrike" cap="none">
                <a:solidFill>
                  <a:schemeClr val="dk1"/>
                </a:solidFill>
                <a:latin typeface="Calibri"/>
                <a:ea typeface="Calibri"/>
                <a:cs typeface="Calibri"/>
                <a:sym typeface="Calibri"/>
              </a:rPr>
              <a:t>From the point that Race Control 1 has entered the Pit Lane entry road, the Pole Car controls the speed and may only accelerate to the maximum speed as per the 2026 Sporting Regulations. </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600"/>
              <a:buFont typeface="Arial"/>
              <a:buNone/>
            </a:pPr>
            <a:endParaRPr sz="600" b="1" i="0" u="none" strike="noStrike" cap="none">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rgbClr val="0070C0"/>
              </a:buClr>
              <a:buSzPts val="1800"/>
              <a:buFont typeface="Arial"/>
              <a:buChar char="•"/>
            </a:pPr>
            <a:r>
              <a:rPr lang="en-AU" sz="1800" b="1" i="0" u="none" strike="noStrike" cap="none">
                <a:solidFill>
                  <a:schemeClr val="dk1"/>
                </a:solidFill>
                <a:latin typeface="Calibri"/>
                <a:ea typeface="Calibri"/>
                <a:cs typeface="Calibri"/>
                <a:sym typeface="Calibri"/>
              </a:rPr>
              <a:t>All cars are to travel through the Grid boxes on their respective side of the circuit. Until the RED Start lights have been extinguished, the RED lights being extinguished signals the race has started.</a:t>
            </a:r>
            <a:endParaRPr sz="1800" b="0" i="0" u="none" strike="noStrike" cap="none">
              <a:solidFill>
                <a:schemeClr val="dk1"/>
              </a:solidFill>
              <a:latin typeface="Arial"/>
              <a:ea typeface="Arial"/>
              <a:cs typeface="Arial"/>
              <a:sym typeface="Arial"/>
            </a:endParaRPr>
          </a:p>
          <a:p>
            <a:pPr marL="171450" marR="0" lvl="0" indent="-133350" algn="l" rtl="0">
              <a:lnSpc>
                <a:spcPct val="100000"/>
              </a:lnSpc>
              <a:spcBef>
                <a:spcPts val="0"/>
              </a:spcBef>
              <a:spcAft>
                <a:spcPts val="0"/>
              </a:spcAft>
              <a:buClr>
                <a:schemeClr val="dk1"/>
              </a:buClr>
              <a:buSzPts val="600"/>
              <a:buFont typeface="Arial"/>
              <a:buNone/>
            </a:pPr>
            <a:endParaRPr sz="600" b="1" i="0" u="none" strike="noStrike" cap="none">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rgbClr val="0070C0"/>
              </a:buClr>
              <a:buSzPts val="1800"/>
              <a:buFont typeface="Arial"/>
              <a:buChar char="•"/>
            </a:pPr>
            <a:r>
              <a:rPr lang="en-AU" sz="1800" b="1" i="0" u="none" strike="noStrike" cap="none">
                <a:solidFill>
                  <a:schemeClr val="dk1"/>
                </a:solidFill>
                <a:latin typeface="Calibri"/>
                <a:ea typeface="Calibri"/>
                <a:cs typeface="Calibri"/>
                <a:sym typeface="Calibri"/>
              </a:rPr>
              <a:t>If the Start lights remain ON, this is the signal that the Start has been ABORTED – Extra Formation Lap.</a:t>
            </a:r>
            <a:endParaRPr sz="1800" b="0" i="0" u="none" strike="noStrike" cap="none">
              <a:solidFill>
                <a:schemeClr val="dk1"/>
              </a:solidFill>
              <a:latin typeface="Arial"/>
              <a:ea typeface="Arial"/>
              <a:cs typeface="Arial"/>
              <a:sym typeface="Arial"/>
            </a:endParaRPr>
          </a:p>
          <a:p>
            <a:pPr marL="180975" marR="0" lvl="0" indent="0" algn="l" rtl="0">
              <a:lnSpc>
                <a:spcPct val="100000"/>
              </a:lnSpc>
              <a:spcBef>
                <a:spcPts val="0"/>
              </a:spcBef>
              <a:spcAft>
                <a:spcPts val="0"/>
              </a:spcAft>
              <a:buClr>
                <a:schemeClr val="dk1"/>
              </a:buClr>
              <a:buSzPts val="1800"/>
              <a:buFont typeface="Calibri"/>
              <a:buNone/>
            </a:pPr>
            <a:r>
              <a:rPr lang="en-AU" sz="1800" b="1" i="0" u="none" strike="noStrike" cap="none">
                <a:solidFill>
                  <a:schemeClr val="dk1"/>
                </a:solidFill>
                <a:latin typeface="Calibri"/>
                <a:ea typeface="Calibri"/>
                <a:cs typeface="Calibri"/>
                <a:sym typeface="Calibri"/>
              </a:rPr>
              <a:t>Yellow flags will be shown at all Marshal Posts, and the Pole Car is now responsible to reduce speed to 80 Kph and lead the field.</a:t>
            </a:r>
            <a:endParaRPr sz="1800" b="0" i="0" u="none" strike="noStrike" cap="none">
              <a:solidFill>
                <a:schemeClr val="dk1"/>
              </a:solidFill>
              <a:latin typeface="Arial"/>
              <a:ea typeface="Arial"/>
              <a:cs typeface="Arial"/>
              <a:sym typeface="Arial"/>
            </a:endParaRPr>
          </a:p>
          <a:p>
            <a:pPr marL="285750" marR="0" lvl="0" indent="-247650" algn="l" rtl="0">
              <a:lnSpc>
                <a:spcPct val="100000"/>
              </a:lnSpc>
              <a:spcBef>
                <a:spcPts val="0"/>
              </a:spcBef>
              <a:spcAft>
                <a:spcPts val="0"/>
              </a:spcAft>
              <a:buClr>
                <a:schemeClr val="dk1"/>
              </a:buClr>
              <a:buSzPts val="600"/>
              <a:buFont typeface="Arial"/>
              <a:buNone/>
            </a:pPr>
            <a:endParaRPr sz="600" b="1" i="0" u="none" strike="noStrike" cap="none">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rgbClr val="0070C0"/>
              </a:buClr>
              <a:buSzPts val="1800"/>
              <a:buFont typeface="Arial"/>
              <a:buChar char="•"/>
            </a:pPr>
            <a:r>
              <a:rPr lang="en-AU" sz="1800" b="1" i="0" u="none" strike="noStrike" cap="none">
                <a:solidFill>
                  <a:schemeClr val="dk1"/>
                </a:solidFill>
                <a:latin typeface="Calibri"/>
                <a:ea typeface="Calibri"/>
                <a:cs typeface="Calibri"/>
                <a:sym typeface="Calibri"/>
              </a:rPr>
              <a:t>The field is to recommence the Side x Side formation from Turn 12 and travel through the Grid boxes on their respective sides of the circuit until the RED Start lights have been switched off.</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00"/>
              <a:buFont typeface="Arial"/>
              <a:buNone/>
            </a:pPr>
            <a:endParaRPr sz="1000" b="0" i="0" u="none" strike="noStrike" cap="none">
              <a:solidFill>
                <a:srgbClr val="00206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pic>
        <p:nvPicPr>
          <p:cNvPr id="276" name="Google Shape;276;p21"/>
          <p:cNvPicPr preferRelativeResize="0"/>
          <p:nvPr/>
        </p:nvPicPr>
        <p:blipFill rotWithShape="1">
          <a:blip r:embed="rId7">
            <a:alphaModFix/>
          </a:blip>
          <a:srcRect/>
          <a:stretch/>
        </p:blipFill>
        <p:spPr>
          <a:xfrm>
            <a:off x="3238" y="0"/>
            <a:ext cx="12188761" cy="6858000"/>
          </a:xfrm>
          <a:prstGeom prst="rect">
            <a:avLst/>
          </a:prstGeom>
          <a:noFill/>
          <a:ln>
            <a:noFill/>
          </a:ln>
        </p:spPr>
      </p:pic>
      <p:pic>
        <p:nvPicPr>
          <p:cNvPr id="277" name="Google Shape;277;p21"/>
          <p:cNvPicPr preferRelativeResize="0"/>
          <p:nvPr/>
        </p:nvPicPr>
        <p:blipFill rotWithShape="1">
          <a:blip r:embed="rId8">
            <a:alphaModFix/>
          </a:blip>
          <a:srcRect/>
          <a:stretch/>
        </p:blipFill>
        <p:spPr>
          <a:xfrm>
            <a:off x="10065328" y="6338455"/>
            <a:ext cx="728916" cy="356232"/>
          </a:xfrm>
          <a:prstGeom prst="rect">
            <a:avLst/>
          </a:prstGeom>
          <a:noFill/>
          <a:ln>
            <a:noFill/>
          </a:ln>
        </p:spPr>
      </p:pic>
      <p:sp>
        <p:nvSpPr>
          <p:cNvPr id="278" name="Google Shape;278;p21"/>
          <p:cNvSpPr txBox="1"/>
          <p:nvPr/>
        </p:nvSpPr>
        <p:spPr>
          <a:xfrm>
            <a:off x="3800046" y="567325"/>
            <a:ext cx="4591908"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Start Lights</a:t>
            </a:r>
            <a:endParaRPr sz="5200" b="1" i="1" u="none" strike="noStrike" cap="none">
              <a:solidFill>
                <a:schemeClr val="dk1"/>
              </a:solidFill>
              <a:latin typeface="Arial"/>
              <a:ea typeface="Arial"/>
              <a:cs typeface="Arial"/>
              <a:sym typeface="Arial"/>
            </a:endParaRPr>
          </a:p>
        </p:txBody>
      </p:sp>
      <p:pic>
        <p:nvPicPr>
          <p:cNvPr id="8" name="strt">
            <a:hlinkClick r:id="" action="ppaction://media"/>
            <a:extLst>
              <a:ext uri="{FF2B5EF4-FFF2-40B4-BE49-F238E27FC236}">
                <a16:creationId xmlns:a16="http://schemas.microsoft.com/office/drawing/2014/main" id="{563721C2-ED98-3404-ECEF-AB8407753801}"/>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848497" y="1334530"/>
            <a:ext cx="4473288" cy="4708272"/>
          </a:xfrm>
          <a:prstGeom prst="rect">
            <a:avLst/>
          </a:prstGeom>
        </p:spPr>
      </p:pic>
      <p:pic>
        <p:nvPicPr>
          <p:cNvPr id="9" name="abort">
            <a:hlinkClick r:id="" action="ppaction://media"/>
            <a:extLst>
              <a:ext uri="{FF2B5EF4-FFF2-40B4-BE49-F238E27FC236}">
                <a16:creationId xmlns:a16="http://schemas.microsoft.com/office/drawing/2014/main" id="{0639AC09-8011-7220-272A-D9B78EEE8116}"/>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6969211" y="1334530"/>
            <a:ext cx="4374292" cy="47082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33"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902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8"/>
                </p:tgtEl>
              </p:cMediaNode>
            </p:video>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8"/>
                                        </p:tgtEl>
                                      </p:cBhvr>
                                    </p:cmd>
                                  </p:childTnLst>
                                </p:cTn>
                              </p:par>
                            </p:childTnLst>
                          </p:cTn>
                        </p:par>
                      </p:childTnLst>
                    </p:cTn>
                  </p:par>
                </p:childTnLst>
              </p:cTn>
              <p:nextCondLst>
                <p:cond evt="onClick" delay="0">
                  <p:tgtEl>
                    <p:spTgt spid="8"/>
                  </p:tgtEl>
                </p:cond>
              </p:nextCondLst>
            </p:seq>
            <p:video>
              <p:cMediaNode vol="80000">
                <p:cTn id="17" fill="hold" display="0">
                  <p:stCondLst>
                    <p:cond delay="indefinite"/>
                  </p:stCondLst>
                </p:cTn>
                <p:tgtEl>
                  <p:spTgt spid="9"/>
                </p:tgtEl>
              </p:cMediaNode>
            </p:video>
            <p:seq concurrent="1" nextAc="seek">
              <p:cTn id="18" restart="whenNotActive" fill="hold" evtFilter="cancelBubble" nodeType="interactiveSeq">
                <p:stCondLst>
                  <p:cond evt="onClick" delay="0">
                    <p:tgtEl>
                      <p:spTgt spid="9"/>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p22"/>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286" name="Google Shape;286;p22"/>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287" name="Google Shape;287;p22"/>
          <p:cNvSpPr txBox="1"/>
          <p:nvPr/>
        </p:nvSpPr>
        <p:spPr>
          <a:xfrm>
            <a:off x="3902245" y="253930"/>
            <a:ext cx="4387509"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Track Limits</a:t>
            </a:r>
            <a:endParaRPr sz="1800" b="0" i="0" u="none" strike="noStrike" cap="none">
              <a:solidFill>
                <a:schemeClr val="dk1"/>
              </a:solidFill>
              <a:latin typeface="Arial"/>
              <a:ea typeface="Arial"/>
              <a:cs typeface="Arial"/>
              <a:sym typeface="Arial"/>
            </a:endParaRPr>
          </a:p>
        </p:txBody>
      </p:sp>
      <p:sp>
        <p:nvSpPr>
          <p:cNvPr id="288" name="Google Shape;288;p22"/>
          <p:cNvSpPr txBox="1"/>
          <p:nvPr/>
        </p:nvSpPr>
        <p:spPr>
          <a:xfrm>
            <a:off x="300392" y="1008064"/>
            <a:ext cx="11006700" cy="5325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3000"/>
              <a:buFont typeface="Calibri"/>
              <a:buNone/>
            </a:pPr>
            <a:r>
              <a:rPr lang="en-AU" sz="3000" b="1" i="1" u="none" strike="noStrike" cap="none">
                <a:solidFill>
                  <a:schemeClr val="dk1"/>
                </a:solidFill>
                <a:latin typeface="Calibri"/>
                <a:ea typeface="Calibri"/>
                <a:cs typeface="Calibri"/>
                <a:sym typeface="Calibri"/>
              </a:rPr>
              <a:t>Turn 5 runoff Drivers Left</a:t>
            </a:r>
            <a:endParaRPr sz="1400" b="0" i="0" u="none" strike="noStrike" cap="none">
              <a:solidFill>
                <a:srgbClr val="000000"/>
              </a:solidFill>
              <a:latin typeface="Arial"/>
              <a:ea typeface="Arial"/>
              <a:cs typeface="Arial"/>
              <a:sym typeface="Arial"/>
            </a:endParaRPr>
          </a:p>
          <a:p>
            <a:pPr marL="268288" marR="0" lvl="0" indent="-268288" algn="l" rtl="0">
              <a:lnSpc>
                <a:spcPct val="100000"/>
              </a:lnSpc>
              <a:spcBef>
                <a:spcPts val="0"/>
              </a:spcBef>
              <a:spcAft>
                <a:spcPts val="0"/>
              </a:spcAft>
              <a:buClr>
                <a:schemeClr val="dk1"/>
              </a:buClr>
              <a:buSzPts val="2000"/>
              <a:buFont typeface="Arial"/>
              <a:buChar char="•"/>
            </a:pPr>
            <a:r>
              <a:rPr lang="en-AU" sz="2000" b="0" i="0" u="none" strike="noStrike" cap="none">
                <a:solidFill>
                  <a:schemeClr val="dk1"/>
                </a:solidFill>
                <a:latin typeface="Arial"/>
                <a:ea typeface="Arial"/>
                <a:cs typeface="Arial"/>
                <a:sym typeface="Arial"/>
              </a:rPr>
              <a:t>If you run wide at Turn 5, you must rejoin safely prior to Turn 6. </a:t>
            </a:r>
            <a:endParaRPr sz="1400" b="0" i="0" u="none" strike="noStrike" cap="none">
              <a:solidFill>
                <a:srgbClr val="000000"/>
              </a:solidFill>
              <a:latin typeface="Arial"/>
              <a:ea typeface="Arial"/>
              <a:cs typeface="Arial"/>
              <a:sym typeface="Arial"/>
            </a:endParaRPr>
          </a:p>
          <a:p>
            <a:pPr marL="268288" marR="0" lvl="0" indent="-268288" algn="l" rtl="0">
              <a:lnSpc>
                <a:spcPct val="100000"/>
              </a:lnSpc>
              <a:spcBef>
                <a:spcPts val="0"/>
              </a:spcBef>
              <a:spcAft>
                <a:spcPts val="0"/>
              </a:spcAft>
              <a:buClr>
                <a:schemeClr val="dk1"/>
              </a:buClr>
              <a:buSzPts val="2000"/>
              <a:buFont typeface="Arial"/>
              <a:buChar char="•"/>
            </a:pPr>
            <a:r>
              <a:rPr lang="en-AU" sz="2000" b="0" i="0" u="none" strike="noStrike" cap="none">
                <a:solidFill>
                  <a:schemeClr val="dk1"/>
                </a:solidFill>
                <a:latin typeface="Arial"/>
                <a:ea typeface="Arial"/>
                <a:cs typeface="Arial"/>
                <a:sym typeface="Arial"/>
              </a:rPr>
              <a:t>If you rejoin via an alternative route, the incident will be referred to the Stewards.</a:t>
            </a: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Calibri"/>
              <a:buNone/>
            </a:pPr>
            <a:r>
              <a:rPr lang="en-AU" sz="3000" b="1" i="1" u="none" strike="noStrike" cap="none">
                <a:solidFill>
                  <a:schemeClr val="dk1"/>
                </a:solidFill>
                <a:latin typeface="Calibri"/>
                <a:ea typeface="Calibri"/>
                <a:cs typeface="Calibri"/>
                <a:sym typeface="Calibri"/>
              </a:rPr>
              <a:t>Practice</a:t>
            </a:r>
            <a:endParaRPr sz="3000" b="1" i="1"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chemeClr val="dk1"/>
                </a:solidFill>
                <a:latin typeface="Arial"/>
                <a:ea typeface="Arial"/>
                <a:cs typeface="Arial"/>
                <a:sym typeface="Arial"/>
              </a:rPr>
              <a:t>Drivers will be warned and if necessary, displayed the Bad Sportsmanship Flag.</a:t>
            </a:r>
            <a:endParaRPr sz="20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chemeClr val="dk1"/>
                </a:solidFill>
                <a:latin typeface="Arial"/>
                <a:ea typeface="Arial"/>
                <a:cs typeface="Arial"/>
                <a:sym typeface="Arial"/>
              </a:rPr>
              <a:t>Excessive breaches may result in incidents being referred to the Stewards, a penalty maybe applied. </a:t>
            </a:r>
            <a:endParaRPr sz="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Calibri"/>
              <a:buNone/>
            </a:pPr>
            <a:r>
              <a:rPr lang="en-AU" sz="3000" b="1" i="1" u="none" strike="noStrike" cap="none">
                <a:solidFill>
                  <a:schemeClr val="dk1"/>
                </a:solidFill>
                <a:latin typeface="Calibri"/>
                <a:ea typeface="Calibri"/>
                <a:cs typeface="Calibri"/>
                <a:sym typeface="Calibri"/>
              </a:rPr>
              <a:t>Qualifying</a:t>
            </a:r>
            <a:endParaRPr sz="30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chemeClr val="dk1"/>
                </a:solidFill>
                <a:latin typeface="Arial"/>
                <a:ea typeface="Arial"/>
                <a:cs typeface="Arial"/>
                <a:sym typeface="Arial"/>
              </a:rPr>
              <a:t>A Judge of Fact decision will result in the lap in which the breach occurred, being deleted.</a:t>
            </a:r>
            <a:endParaRPr sz="20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chemeClr val="dk1"/>
                </a:solidFill>
                <a:latin typeface="Arial"/>
                <a:ea typeface="Arial"/>
                <a:cs typeface="Arial"/>
                <a:sym typeface="Arial"/>
              </a:rPr>
              <a:t>Excessive breaches may result in incidents being referred to the Stewards, a penalty maybe applied. </a:t>
            </a:r>
            <a:endParaRPr sz="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Calibri"/>
              <a:buNone/>
            </a:pPr>
            <a:r>
              <a:rPr lang="en-AU" sz="3000" b="1" i="1" u="none" strike="noStrike" cap="none">
                <a:solidFill>
                  <a:schemeClr val="dk1"/>
                </a:solidFill>
                <a:latin typeface="Calibri"/>
                <a:ea typeface="Calibri"/>
                <a:cs typeface="Calibri"/>
                <a:sym typeface="Calibri"/>
              </a:rPr>
              <a:t>Races</a:t>
            </a:r>
            <a:endParaRPr sz="18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chemeClr val="dk1"/>
                </a:solidFill>
                <a:latin typeface="Arial"/>
                <a:ea typeface="Arial"/>
                <a:cs typeface="Arial"/>
                <a:sym typeface="Arial"/>
              </a:rPr>
              <a:t>1</a:t>
            </a:r>
            <a:r>
              <a:rPr lang="en-AU" sz="2000" b="0" i="0" u="none" strike="noStrike" cap="none" baseline="30000">
                <a:solidFill>
                  <a:schemeClr val="dk1"/>
                </a:solidFill>
                <a:latin typeface="Arial"/>
                <a:ea typeface="Arial"/>
                <a:cs typeface="Arial"/>
                <a:sym typeface="Arial"/>
              </a:rPr>
              <a:t>st</a:t>
            </a:r>
            <a:r>
              <a:rPr lang="en-AU" sz="2000" b="0" i="0" u="none" strike="noStrike" cap="none">
                <a:solidFill>
                  <a:schemeClr val="dk1"/>
                </a:solidFill>
                <a:latin typeface="Arial"/>
                <a:ea typeface="Arial"/>
                <a:cs typeface="Arial"/>
                <a:sym typeface="Arial"/>
              </a:rPr>
              <a:t> Notification - A Bad Sportsmanship Flag will be displayed to the offending Car. </a:t>
            </a:r>
            <a:endParaRPr sz="18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chemeClr val="dk1"/>
                </a:solidFill>
                <a:latin typeface="Arial"/>
                <a:ea typeface="Arial"/>
                <a:cs typeface="Arial"/>
                <a:sym typeface="Arial"/>
              </a:rPr>
              <a:t>Continual Breaches - Offending Car will be referred to the Stewards, a penalty maybe applied</a:t>
            </a:r>
            <a:r>
              <a:rPr lang="en-AU" sz="1600" b="0" i="0" u="none" strike="noStrike" cap="none">
                <a:solidFill>
                  <a:schemeClr val="dk1"/>
                </a:solidFill>
                <a:latin typeface="Arial"/>
                <a:ea typeface="Arial"/>
                <a:cs typeface="Arial"/>
                <a:sym typeface="Arial"/>
              </a:rPr>
              <a:t>.</a:t>
            </a:r>
            <a:endParaRPr sz="1800" b="0" i="0" u="none" strike="noStrike" cap="non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293" name="Google Shape;293;p23"/>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294" name="Google Shape;294;p23"/>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295" name="Google Shape;295;p23"/>
          <p:cNvSpPr txBox="1"/>
          <p:nvPr/>
        </p:nvSpPr>
        <p:spPr>
          <a:xfrm>
            <a:off x="1630152" y="286355"/>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Impeding</a:t>
            </a:r>
            <a:endParaRPr sz="1800" b="0" i="0" u="none" strike="noStrike" cap="none">
              <a:solidFill>
                <a:schemeClr val="dk1"/>
              </a:solidFill>
              <a:latin typeface="Arial"/>
              <a:ea typeface="Arial"/>
              <a:cs typeface="Arial"/>
              <a:sym typeface="Arial"/>
            </a:endParaRPr>
          </a:p>
        </p:txBody>
      </p:sp>
      <p:sp>
        <p:nvSpPr>
          <p:cNvPr id="296" name="Google Shape;296;p23"/>
          <p:cNvSpPr txBox="1"/>
          <p:nvPr/>
        </p:nvSpPr>
        <p:spPr>
          <a:xfrm>
            <a:off x="980768" y="1042573"/>
            <a:ext cx="11004700" cy="498594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3000"/>
              <a:buFont typeface="Calibri"/>
              <a:buNone/>
            </a:pPr>
            <a:r>
              <a:rPr lang="en-AU" sz="3000" b="1" i="1" u="none" strike="noStrike" cap="none">
                <a:solidFill>
                  <a:schemeClr val="dk1"/>
                </a:solidFill>
                <a:latin typeface="Calibri"/>
                <a:ea typeface="Calibri"/>
                <a:cs typeface="Calibri"/>
                <a:sym typeface="Calibri"/>
              </a:rPr>
              <a:t>Practice</a:t>
            </a:r>
            <a:endParaRPr sz="3000" b="1" i="1"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600"/>
              <a:buFont typeface="Arial"/>
              <a:buChar char="•"/>
            </a:pPr>
            <a:r>
              <a:rPr lang="en-AU" sz="2600" b="0" i="0" u="none" strike="noStrike" cap="none">
                <a:solidFill>
                  <a:schemeClr val="dk1"/>
                </a:solidFill>
                <a:latin typeface="Arial"/>
                <a:ea typeface="Arial"/>
                <a:cs typeface="Arial"/>
                <a:sym typeface="Arial"/>
              </a:rPr>
              <a:t>Drivers will be warned and if necessary, displayed the Bad Sportsmanship Flag.</a:t>
            </a:r>
            <a:endParaRPr sz="26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600"/>
              <a:buFont typeface="Arial"/>
              <a:buChar char="•"/>
            </a:pPr>
            <a:r>
              <a:rPr lang="en-AU" sz="2600" b="0" i="0" u="none" strike="noStrike" cap="none">
                <a:solidFill>
                  <a:schemeClr val="dk1"/>
                </a:solidFill>
                <a:latin typeface="Arial"/>
                <a:ea typeface="Arial"/>
                <a:cs typeface="Arial"/>
                <a:sym typeface="Arial"/>
              </a:rPr>
              <a:t>Excessive breaches may result in incidents being referred to the Stewards, a penalty maybe applied. </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00"/>
              <a:buFont typeface="Arial"/>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Calibri"/>
              <a:buNone/>
            </a:pPr>
            <a:r>
              <a:rPr lang="en-AU" sz="3000" b="1" i="1" u="none" strike="noStrike" cap="none">
                <a:solidFill>
                  <a:schemeClr val="dk1"/>
                </a:solidFill>
                <a:latin typeface="Calibri"/>
                <a:ea typeface="Calibri"/>
                <a:cs typeface="Calibri"/>
                <a:sym typeface="Calibri"/>
              </a:rPr>
              <a:t>Qualifying</a:t>
            </a:r>
            <a:endParaRPr sz="18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600"/>
              <a:buFont typeface="Arial"/>
              <a:buChar char="•"/>
            </a:pPr>
            <a:r>
              <a:rPr lang="en-AU" sz="2600" b="0" i="0" u="none" strike="noStrike" cap="none">
                <a:solidFill>
                  <a:schemeClr val="dk1"/>
                </a:solidFill>
                <a:latin typeface="Arial"/>
                <a:ea typeface="Arial"/>
                <a:cs typeface="Arial"/>
                <a:sym typeface="Arial"/>
              </a:rPr>
              <a:t>Breaches may result in incidents being referred to the Stewards, a penalty maybe applied. </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00"/>
              <a:buFont typeface="Arial"/>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Calibri"/>
              <a:buNone/>
            </a:pPr>
            <a:r>
              <a:rPr lang="en-AU" sz="3000" b="1" i="1" u="none" strike="noStrike" cap="none">
                <a:solidFill>
                  <a:schemeClr val="dk1"/>
                </a:solidFill>
                <a:latin typeface="Calibri"/>
                <a:ea typeface="Calibri"/>
                <a:cs typeface="Calibri"/>
                <a:sym typeface="Calibri"/>
              </a:rPr>
              <a:t>Races</a:t>
            </a:r>
            <a:endParaRPr sz="18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600"/>
              <a:buFont typeface="Arial"/>
              <a:buChar char="•"/>
            </a:pPr>
            <a:r>
              <a:rPr lang="en-AU" sz="2600" b="0" i="0" u="none" strike="noStrike" cap="none">
                <a:solidFill>
                  <a:schemeClr val="dk1"/>
                </a:solidFill>
                <a:latin typeface="Arial"/>
                <a:ea typeface="Arial"/>
                <a:cs typeface="Arial"/>
                <a:sym typeface="Arial"/>
              </a:rPr>
              <a:t>Breaches may result in incidents being referred to the Stewards, a penalty maybe applied. </a:t>
            </a:r>
            <a:endParaRPr sz="1800" b="0" i="0" u="none" strike="noStrike" cap="non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p24"/>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302" name="Google Shape;302;p24"/>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303" name="Google Shape;303;p24"/>
          <p:cNvSpPr txBox="1"/>
          <p:nvPr/>
        </p:nvSpPr>
        <p:spPr>
          <a:xfrm>
            <a:off x="2026394" y="206089"/>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Red Flag Procedure </a:t>
            </a:r>
            <a:endParaRPr sz="1800" b="0" i="0" u="none" strike="noStrike" cap="none">
              <a:solidFill>
                <a:schemeClr val="dk1"/>
              </a:solidFill>
              <a:latin typeface="Arial"/>
              <a:ea typeface="Arial"/>
              <a:cs typeface="Arial"/>
              <a:sym typeface="Arial"/>
            </a:endParaRPr>
          </a:p>
        </p:txBody>
      </p:sp>
      <p:sp>
        <p:nvSpPr>
          <p:cNvPr id="304" name="Google Shape;304;p24"/>
          <p:cNvSpPr txBox="1"/>
          <p:nvPr/>
        </p:nvSpPr>
        <p:spPr>
          <a:xfrm>
            <a:off x="258079" y="998407"/>
            <a:ext cx="11933921" cy="52629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200"/>
              <a:buFont typeface="Calibri"/>
              <a:buNone/>
            </a:pPr>
            <a:r>
              <a:rPr lang="en-AU" sz="2200" b="1" i="1" u="none" strike="noStrike" cap="none">
                <a:solidFill>
                  <a:schemeClr val="dk1"/>
                </a:solidFill>
                <a:latin typeface="Calibri"/>
                <a:ea typeface="Calibri"/>
                <a:cs typeface="Calibri"/>
                <a:sym typeface="Calibri"/>
              </a:rPr>
              <a:t>Practice or Qualifying </a:t>
            </a:r>
            <a:endParaRPr sz="2200" b="1" i="1" u="none" strike="noStrike" cap="none">
              <a:solidFill>
                <a:schemeClr val="dk1"/>
              </a:solidFill>
              <a:highlight>
                <a:srgbClr val="FFFF00"/>
              </a:highlight>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200"/>
              <a:buFont typeface="Arial"/>
              <a:buChar char="•"/>
            </a:pPr>
            <a:r>
              <a:rPr lang="en-AU" sz="2200" b="0" i="0" u="none" strike="noStrike" cap="none">
                <a:solidFill>
                  <a:schemeClr val="dk1"/>
                </a:solidFill>
                <a:latin typeface="Arial"/>
                <a:ea typeface="Arial"/>
                <a:cs typeface="Arial"/>
                <a:sym typeface="Arial"/>
              </a:rPr>
              <a:t>Reduce speed to 80 Kph and proceed directly back to pit lane in a safe manner.</a:t>
            </a:r>
            <a:endParaRPr sz="22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200"/>
              <a:buFont typeface="Arial"/>
              <a:buChar char="•"/>
            </a:pPr>
            <a:r>
              <a:rPr lang="en-AU" sz="2200" b="0" i="0" u="none" strike="noStrike" cap="none">
                <a:solidFill>
                  <a:schemeClr val="dk1"/>
                </a:solidFill>
                <a:latin typeface="Arial"/>
                <a:ea typeface="Arial"/>
                <a:cs typeface="Arial"/>
                <a:sym typeface="Arial"/>
              </a:rPr>
              <a:t>The timing system will not be stopped. </a:t>
            </a:r>
            <a:endParaRPr sz="22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200"/>
              <a:buFont typeface="Arial"/>
              <a:buChar char="•"/>
            </a:pPr>
            <a:r>
              <a:rPr lang="en-AU" sz="2200" b="1" i="0" u="sng" strike="noStrike" cap="none">
                <a:solidFill>
                  <a:schemeClr val="dk1"/>
                </a:solidFill>
                <a:latin typeface="Arial"/>
                <a:ea typeface="Arial"/>
                <a:cs typeface="Arial"/>
                <a:sym typeface="Arial"/>
              </a:rPr>
              <a:t>All cars are to park parallel at their allocated pit area and be 45° for restart. </a:t>
            </a:r>
            <a:endParaRPr sz="2200" b="1" i="0" u="sng"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200"/>
              <a:buFont typeface="Arial"/>
              <a:buChar char="•"/>
            </a:pPr>
            <a:r>
              <a:rPr lang="en-AU" sz="2200" b="0" i="0" u="none" strike="noStrike" cap="none">
                <a:solidFill>
                  <a:schemeClr val="dk1"/>
                </a:solidFill>
                <a:latin typeface="Arial"/>
                <a:ea typeface="Arial"/>
                <a:cs typeface="Arial"/>
                <a:sym typeface="Arial"/>
              </a:rPr>
              <a:t>No car can leave their respective pit area until an announcement has been made via the RMC that the FAST LANE is open, and the session has resumed.</a:t>
            </a:r>
            <a:endParaRPr sz="22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200"/>
              <a:buFont typeface="Arial"/>
              <a:buChar char="•"/>
            </a:pPr>
            <a:r>
              <a:rPr lang="en-AU" sz="2200" b="0" i="0" u="sng" strike="noStrike" cap="none">
                <a:solidFill>
                  <a:schemeClr val="dk1"/>
                </a:solidFill>
                <a:latin typeface="Arial"/>
                <a:ea typeface="Arial"/>
                <a:cs typeface="Arial"/>
                <a:sym typeface="Arial"/>
              </a:rPr>
              <a:t>Once FAST LANE open has been announced Cars may proceed to Pit Exit in order starting from the car closest to the Pit Exit. Start of session rules apply re-car controller. </a:t>
            </a:r>
            <a:endParaRPr sz="2200" b="0" i="0" u="sng"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200"/>
              <a:buFont typeface="Arial"/>
              <a:buChar char="•"/>
            </a:pPr>
            <a:r>
              <a:rPr lang="en-AU" sz="2200" b="0" i="0" u="none" strike="noStrike" cap="none">
                <a:solidFill>
                  <a:schemeClr val="dk1"/>
                </a:solidFill>
                <a:latin typeface="Arial"/>
                <a:ea typeface="Arial"/>
                <a:cs typeface="Arial"/>
                <a:sym typeface="Arial"/>
              </a:rPr>
              <a:t>Every effort will be made to restart practice or qualifying if time permits</a:t>
            </a:r>
            <a:endParaRPr sz="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200"/>
              <a:buFont typeface="Calibri"/>
              <a:buNone/>
            </a:pPr>
            <a:r>
              <a:rPr lang="en-AU" sz="2200" b="1" i="1" u="none" strike="noStrike" cap="none">
                <a:solidFill>
                  <a:schemeClr val="dk1"/>
                </a:solidFill>
                <a:latin typeface="Calibri"/>
                <a:ea typeface="Calibri"/>
                <a:cs typeface="Calibri"/>
                <a:sym typeface="Calibri"/>
              </a:rPr>
              <a:t>Races </a:t>
            </a:r>
            <a:endParaRPr sz="2200" b="1" i="1" u="none" strike="noStrike" cap="none">
              <a:solidFill>
                <a:schemeClr val="dk1"/>
              </a:solidFill>
              <a:highlight>
                <a:srgbClr val="FFFF00"/>
              </a:highlight>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200"/>
              <a:buFont typeface="Arial"/>
              <a:buChar char="•"/>
            </a:pPr>
            <a:r>
              <a:rPr lang="en-AU" sz="2200" b="0" i="0" u="none" strike="noStrike" cap="none">
                <a:solidFill>
                  <a:schemeClr val="dk1"/>
                </a:solidFill>
                <a:latin typeface="Arial"/>
                <a:ea typeface="Arial"/>
                <a:cs typeface="Arial"/>
                <a:sym typeface="Arial"/>
              </a:rPr>
              <a:t>Reduce speed to 80 Kph and prepare to stop at Safety Car Line 1 (SC 1) or as directed, or follow the SC, or follow directions given over RMC in a safe manner.</a:t>
            </a:r>
            <a:endParaRPr sz="22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200"/>
              <a:buFont typeface="Arial"/>
              <a:buChar char="•"/>
            </a:pPr>
            <a:r>
              <a:rPr lang="en-AU" sz="2200" b="0" i="0" u="none" strike="noStrike" cap="none">
                <a:solidFill>
                  <a:schemeClr val="dk1"/>
                </a:solidFill>
                <a:latin typeface="Arial"/>
                <a:ea typeface="Arial"/>
                <a:cs typeface="Arial"/>
                <a:sym typeface="Arial"/>
              </a:rPr>
              <a:t>The timing system will not be stopped.</a:t>
            </a:r>
            <a:endParaRPr sz="22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200"/>
              <a:buFont typeface="Arial"/>
              <a:buChar char="•"/>
            </a:pPr>
            <a:r>
              <a:rPr lang="en-AU" sz="2200" b="0" i="0" u="none" strike="noStrike" cap="none">
                <a:solidFill>
                  <a:schemeClr val="dk1"/>
                </a:solidFill>
                <a:latin typeface="Arial"/>
                <a:ea typeface="Arial"/>
                <a:cs typeface="Arial"/>
                <a:sym typeface="Arial"/>
              </a:rPr>
              <a:t>If time permits the Race will be resumed complying with Article 47.3 of the Sporting Regulations.</a:t>
            </a:r>
            <a:endParaRPr sz="1800" b="0" i="0" u="none" strike="noStrike" cap="non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25"/>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310" name="Google Shape;310;p25"/>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311" name="Google Shape;311;p25"/>
          <p:cNvSpPr txBox="1"/>
          <p:nvPr/>
        </p:nvSpPr>
        <p:spPr>
          <a:xfrm>
            <a:off x="2017716" y="331881"/>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Safety Car Procedure </a:t>
            </a:r>
            <a:endParaRPr sz="1800" b="0" i="0" u="none" strike="noStrike" cap="none">
              <a:solidFill>
                <a:schemeClr val="dk1"/>
              </a:solidFill>
              <a:latin typeface="Arial"/>
              <a:ea typeface="Arial"/>
              <a:cs typeface="Arial"/>
              <a:sym typeface="Arial"/>
            </a:endParaRPr>
          </a:p>
        </p:txBody>
      </p:sp>
      <p:sp>
        <p:nvSpPr>
          <p:cNvPr id="312" name="Google Shape;312;p25"/>
          <p:cNvSpPr txBox="1"/>
          <p:nvPr/>
        </p:nvSpPr>
        <p:spPr>
          <a:xfrm>
            <a:off x="65041" y="1277828"/>
            <a:ext cx="12126959" cy="4801274"/>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rgbClr val="0070C0"/>
              </a:buClr>
              <a:buSzPts val="1900"/>
              <a:buFont typeface="Arial"/>
              <a:buChar char="•"/>
            </a:pPr>
            <a:r>
              <a:rPr lang="en-AU" sz="1900" b="0" i="0" u="none" strike="noStrike" cap="none">
                <a:solidFill>
                  <a:schemeClr val="dk1"/>
                </a:solidFill>
                <a:latin typeface="Arial"/>
                <a:ea typeface="Arial"/>
                <a:cs typeface="Arial"/>
                <a:sym typeface="Arial"/>
              </a:rPr>
              <a:t>Reduce speed and do not overtake when the yellow flags and SC boards are displayed at each flag post.</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900"/>
              <a:buFont typeface="Arial"/>
              <a:buNone/>
            </a:pPr>
            <a:r>
              <a:rPr lang="en-AU" sz="1900" b="0" i="0" u="none" strike="noStrike" cap="none">
                <a:solidFill>
                  <a:schemeClr val="dk1"/>
                </a:solidFill>
                <a:latin typeface="Arial"/>
                <a:ea typeface="Arial"/>
                <a:cs typeface="Arial"/>
                <a:sym typeface="Arial"/>
              </a:rPr>
              <a:t>    Do not pass the Safety Car unless directed by the Safety Car observer – via a green light on the roof.</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171450" marR="0" lvl="0" indent="-171450" algn="l" rtl="0">
              <a:lnSpc>
                <a:spcPct val="100000"/>
              </a:lnSpc>
              <a:spcBef>
                <a:spcPts val="0"/>
              </a:spcBef>
              <a:spcAft>
                <a:spcPts val="0"/>
              </a:spcAft>
              <a:buClr>
                <a:srgbClr val="0070C0"/>
              </a:buClr>
              <a:buSzPts val="1900"/>
              <a:buFont typeface="Arial"/>
              <a:buChar char="•"/>
            </a:pPr>
            <a:r>
              <a:rPr lang="en-AU" sz="1900" b="0" i="0" u="none" strike="noStrike" cap="none">
                <a:solidFill>
                  <a:schemeClr val="dk1"/>
                </a:solidFill>
                <a:latin typeface="Arial"/>
                <a:ea typeface="Arial"/>
                <a:cs typeface="Arial"/>
                <a:sym typeface="Arial"/>
              </a:rPr>
              <a:t>On each lap of the Safety Car, the pit exit will close as the Safety Car passes Safety Car Line 1 (SC 1) and will open as the last car in the formed line has passed Safety Car Line (SCL 2).</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171450" marR="0" lvl="0" indent="-171450" algn="l" rtl="0">
              <a:lnSpc>
                <a:spcPct val="100000"/>
              </a:lnSpc>
              <a:spcBef>
                <a:spcPts val="0"/>
              </a:spcBef>
              <a:spcAft>
                <a:spcPts val="0"/>
              </a:spcAft>
              <a:buClr>
                <a:srgbClr val="0070C0"/>
              </a:buClr>
              <a:buSzPts val="1900"/>
              <a:buFont typeface="Arial"/>
              <a:buChar char="•"/>
            </a:pPr>
            <a:r>
              <a:rPr lang="en-AU" sz="1900" b="0" i="0" u="none" strike="noStrike" cap="none">
                <a:solidFill>
                  <a:schemeClr val="dk1"/>
                </a:solidFill>
                <a:latin typeface="Arial"/>
                <a:ea typeface="Arial"/>
                <a:cs typeface="Arial"/>
                <a:sym typeface="Arial"/>
              </a:rPr>
              <a:t>When the Safety Car lights are extinguished, it will accelerate away from the field and return to pit lane on that lap. </a:t>
            </a:r>
            <a:endParaRPr sz="1800" b="0" i="0" u="none" strike="noStrike" cap="none">
              <a:solidFill>
                <a:schemeClr val="dk1"/>
              </a:solidFill>
              <a:latin typeface="Arial"/>
              <a:ea typeface="Arial"/>
              <a:cs typeface="Arial"/>
              <a:sym typeface="Arial"/>
            </a:endParaRPr>
          </a:p>
          <a:p>
            <a:pPr marL="179388" marR="0" lvl="0" indent="-179388" algn="l" rtl="0">
              <a:lnSpc>
                <a:spcPct val="100000"/>
              </a:lnSpc>
              <a:spcBef>
                <a:spcPts val="0"/>
              </a:spcBef>
              <a:spcAft>
                <a:spcPts val="0"/>
              </a:spcAft>
              <a:buClr>
                <a:schemeClr val="dk1"/>
              </a:buClr>
              <a:buSzPts val="1900"/>
              <a:buFont typeface="Arial"/>
              <a:buNone/>
            </a:pPr>
            <a:r>
              <a:rPr lang="en-AU" sz="1900" b="0" i="0" u="none" strike="noStrike" cap="none">
                <a:solidFill>
                  <a:schemeClr val="dk1"/>
                </a:solidFill>
                <a:latin typeface="Arial"/>
                <a:ea typeface="Arial"/>
                <a:cs typeface="Arial"/>
                <a:sym typeface="Arial"/>
              </a:rPr>
              <a:t>    The nominated point to extinguish the Safety Car lights will be at Turn 7 and the SC Boards only will be      removed. </a:t>
            </a:r>
            <a:endParaRPr sz="1800" b="0" i="0" u="none" strike="noStrike" cap="none">
              <a:solidFill>
                <a:schemeClr val="dk1"/>
              </a:solidFill>
              <a:latin typeface="Arial"/>
              <a:ea typeface="Arial"/>
              <a:cs typeface="Arial"/>
              <a:sym typeface="Arial"/>
            </a:endParaRPr>
          </a:p>
          <a:p>
            <a:pPr marL="179388" marR="0" lvl="0" indent="-179388" algn="l" rtl="0">
              <a:lnSpc>
                <a:spcPct val="10000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171450" marR="0" lvl="0" indent="-171450" algn="l" rtl="0">
              <a:lnSpc>
                <a:spcPct val="100000"/>
              </a:lnSpc>
              <a:spcBef>
                <a:spcPts val="0"/>
              </a:spcBef>
              <a:spcAft>
                <a:spcPts val="0"/>
              </a:spcAft>
              <a:buClr>
                <a:srgbClr val="0070C0"/>
              </a:buClr>
              <a:buSzPts val="1900"/>
              <a:buFont typeface="Arial"/>
              <a:buChar char="•"/>
            </a:pPr>
            <a:r>
              <a:rPr lang="en-AU" sz="1900" b="0" i="0" u="none" strike="noStrike" cap="none">
                <a:solidFill>
                  <a:schemeClr val="dk1"/>
                </a:solidFill>
                <a:latin typeface="Arial"/>
                <a:ea typeface="Arial"/>
                <a:cs typeface="Arial"/>
                <a:sym typeface="Arial"/>
              </a:rPr>
              <a:t>When the Safety Car lights are extinguished, all cars must maintain the speed of the Safety Car (before it accelerated away approx. 80 kph) </a:t>
            </a:r>
            <a:r>
              <a:rPr lang="en-AU" sz="1900" b="1" i="0" u="none" strike="noStrike" cap="none">
                <a:solidFill>
                  <a:schemeClr val="dk1"/>
                </a:solidFill>
                <a:latin typeface="Arial"/>
                <a:ea typeface="Arial"/>
                <a:cs typeface="Arial"/>
                <a:sym typeface="Arial"/>
              </a:rPr>
              <a:t>and cease the practice of aggressively accelerating and or braking and weaving until the green flag have been displayed.</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171450" marR="0" lvl="0" indent="-171450" algn="l" rtl="0">
              <a:lnSpc>
                <a:spcPct val="100000"/>
              </a:lnSpc>
              <a:spcBef>
                <a:spcPts val="0"/>
              </a:spcBef>
              <a:spcAft>
                <a:spcPts val="0"/>
              </a:spcAft>
              <a:buClr>
                <a:srgbClr val="0070C0"/>
              </a:buClr>
              <a:buSzPts val="1900"/>
              <a:buFont typeface="Arial"/>
              <a:buChar char="•"/>
            </a:pPr>
            <a:r>
              <a:rPr lang="en-AU" sz="1900" b="0" i="0" u="none" strike="noStrike" cap="none">
                <a:solidFill>
                  <a:schemeClr val="dk1"/>
                </a:solidFill>
                <a:latin typeface="Arial"/>
                <a:ea typeface="Arial"/>
                <a:cs typeface="Arial"/>
                <a:sym typeface="Arial"/>
              </a:rPr>
              <a:t>When the Safety Car enters pit lane, a green flag will be displayed at the Control Line only and the lead car can then maintain speed or accelerate (they cannot reduce speed), towards the Control line.</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171450" marR="0" lvl="0" indent="-171450" algn="l" rtl="0">
              <a:lnSpc>
                <a:spcPct val="100000"/>
              </a:lnSpc>
              <a:spcBef>
                <a:spcPts val="0"/>
              </a:spcBef>
              <a:spcAft>
                <a:spcPts val="0"/>
              </a:spcAft>
              <a:buClr>
                <a:srgbClr val="0070C0"/>
              </a:buClr>
              <a:buSzPts val="1900"/>
              <a:buFont typeface="Arial"/>
              <a:buChar char="•"/>
            </a:pPr>
            <a:r>
              <a:rPr lang="en-AU" sz="1900" b="0" i="0" u="none" strike="noStrike" cap="none">
                <a:solidFill>
                  <a:schemeClr val="dk1"/>
                </a:solidFill>
                <a:latin typeface="Arial"/>
                <a:ea typeface="Arial"/>
                <a:cs typeface="Arial"/>
                <a:sym typeface="Arial"/>
              </a:rPr>
              <a:t>Overtaking is prohibited until the car has passed the control line. </a:t>
            </a:r>
            <a:endParaRPr sz="1800" b="0" i="0" u="none" strike="noStrike" cap="none">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p26"/>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318" name="Google Shape;318;p26"/>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319" name="Google Shape;319;p26"/>
          <p:cNvSpPr txBox="1"/>
          <p:nvPr/>
        </p:nvSpPr>
        <p:spPr>
          <a:xfrm>
            <a:off x="1888356" y="366431"/>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TV Stop Area &amp; Podium</a:t>
            </a:r>
            <a:endParaRPr sz="1800" b="0" i="0" u="none" strike="noStrike" cap="none">
              <a:solidFill>
                <a:schemeClr val="dk1"/>
              </a:solidFill>
              <a:latin typeface="Arial"/>
              <a:ea typeface="Arial"/>
              <a:cs typeface="Arial"/>
              <a:sym typeface="Arial"/>
            </a:endParaRPr>
          </a:p>
        </p:txBody>
      </p:sp>
      <p:sp>
        <p:nvSpPr>
          <p:cNvPr id="320" name="Google Shape;320;p26"/>
          <p:cNvSpPr txBox="1"/>
          <p:nvPr/>
        </p:nvSpPr>
        <p:spPr>
          <a:xfrm>
            <a:off x="752061" y="1258983"/>
            <a:ext cx="10687878" cy="1631175"/>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chemeClr val="dk1"/>
                </a:solidFill>
                <a:latin typeface="Arial"/>
                <a:ea typeface="Arial"/>
                <a:cs typeface="Arial"/>
                <a:sym typeface="Arial"/>
              </a:rPr>
              <a:t>The winner of each class will be required at the stop area. They must go directly to the stop area. </a:t>
            </a:r>
            <a:endParaRPr sz="18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chemeClr val="dk1"/>
                </a:solidFill>
                <a:latin typeface="Arial"/>
                <a:ea typeface="Arial"/>
                <a:cs typeface="Arial"/>
                <a:sym typeface="Arial"/>
              </a:rPr>
              <a:t>If there is a second driver, they must meet the winning car at the stop area.</a:t>
            </a:r>
            <a:endParaRPr sz="18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chemeClr val="dk1"/>
                </a:solidFill>
                <a:latin typeface="Arial"/>
                <a:ea typeface="Arial"/>
                <a:cs typeface="Arial"/>
                <a:sym typeface="Arial"/>
              </a:rPr>
              <a:t>The podium will begin immediately after the race. Please ensure your drivers are brought straight to the podium area. </a:t>
            </a:r>
            <a:endParaRPr sz="1800" b="0" i="0" u="none" strike="noStrike" cap="none">
              <a:solidFill>
                <a:schemeClr val="dk1"/>
              </a:solidFill>
              <a:latin typeface="Calibri"/>
              <a:ea typeface="Calibri"/>
              <a:cs typeface="Calibri"/>
              <a:sym typeface="Calibri"/>
            </a:endParaRPr>
          </a:p>
        </p:txBody>
      </p:sp>
      <p:pic>
        <p:nvPicPr>
          <p:cNvPr id="321" name="Google Shape;321;p26"/>
          <p:cNvPicPr preferRelativeResize="0"/>
          <p:nvPr/>
        </p:nvPicPr>
        <p:blipFill rotWithShape="1">
          <a:blip r:embed="rId5">
            <a:alphaModFix/>
          </a:blip>
          <a:srcRect/>
          <a:stretch/>
        </p:blipFill>
        <p:spPr>
          <a:xfrm>
            <a:off x="3740728" y="2798294"/>
            <a:ext cx="5095234" cy="339613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6" name="Google Shape;326;p27"/>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327" name="Google Shape;327;p27"/>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328" name="Google Shape;328;p27"/>
          <p:cNvSpPr txBox="1"/>
          <p:nvPr/>
        </p:nvSpPr>
        <p:spPr>
          <a:xfrm>
            <a:off x="1774747" y="385610"/>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PARC Fermè</a:t>
            </a:r>
            <a:endParaRPr sz="5200" b="1" i="1" u="none" strike="noStrike" cap="none">
              <a:solidFill>
                <a:schemeClr val="dk1"/>
              </a:solidFill>
              <a:latin typeface="Calibri"/>
              <a:ea typeface="Calibri"/>
              <a:cs typeface="Calibri"/>
              <a:sym typeface="Calibri"/>
            </a:endParaRPr>
          </a:p>
        </p:txBody>
      </p:sp>
      <p:sp>
        <p:nvSpPr>
          <p:cNvPr id="329" name="Google Shape;329;p27"/>
          <p:cNvSpPr txBox="1"/>
          <p:nvPr/>
        </p:nvSpPr>
        <p:spPr>
          <a:xfrm>
            <a:off x="667301" y="1131324"/>
            <a:ext cx="10687878" cy="42472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3000"/>
              <a:buFont typeface="Calibri"/>
              <a:buNone/>
            </a:pPr>
            <a:r>
              <a:rPr lang="en-AU" sz="3000" b="1" i="1" u="none" strike="noStrike" cap="none">
                <a:solidFill>
                  <a:schemeClr val="dk1"/>
                </a:solidFill>
                <a:latin typeface="Calibri"/>
                <a:ea typeface="Calibri"/>
                <a:cs typeface="Calibri"/>
                <a:sym typeface="Calibri"/>
              </a:rPr>
              <a:t>Qualifying</a:t>
            </a:r>
            <a:r>
              <a:rPr lang="en-AU" sz="2200" b="1" i="1" u="none" strike="noStrike" cap="none">
                <a:solidFill>
                  <a:schemeClr val="dk1"/>
                </a:solidFill>
                <a:latin typeface="Calibri"/>
                <a:ea typeface="Calibri"/>
                <a:cs typeface="Calibri"/>
                <a:sym typeface="Calibri"/>
              </a:rPr>
              <a:t> </a:t>
            </a:r>
            <a:endParaRPr sz="18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rgbClr val="0070C0"/>
              </a:buClr>
              <a:buSzPts val="2000"/>
              <a:buFont typeface="Arial"/>
              <a:buChar char="•"/>
            </a:pPr>
            <a:r>
              <a:rPr lang="en-AU" sz="2000" b="0" i="0" u="none" strike="noStrike" cap="none">
                <a:solidFill>
                  <a:schemeClr val="dk1"/>
                </a:solidFill>
                <a:latin typeface="Arial"/>
                <a:ea typeface="Arial"/>
                <a:cs typeface="Arial"/>
                <a:sym typeface="Arial"/>
              </a:rPr>
              <a:t>Cars required to attend the Scrutineering Bay will be announced via RMC and or the SRO App and should go straight to Parc Ferme.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70C0"/>
              </a:buClr>
              <a:buSzPts val="2000"/>
              <a:buFont typeface="Arial"/>
              <a:buChar char="•"/>
            </a:pPr>
            <a:r>
              <a:rPr lang="en-AU" sz="2000" b="0" i="0" u="none" strike="noStrike" cap="none">
                <a:solidFill>
                  <a:schemeClr val="dk1"/>
                </a:solidFill>
                <a:latin typeface="Arial"/>
                <a:ea typeface="Arial"/>
                <a:cs typeface="Arial"/>
                <a:sym typeface="Arial"/>
              </a:rPr>
              <a:t>All other Cars are to proceed back to the Paddock under PARC Fermè conditions. </a:t>
            </a:r>
            <a:endParaRPr sz="1800" b="0" i="0" u="none" strike="noStrike" cap="none">
              <a:solidFill>
                <a:schemeClr val="dk1"/>
              </a:solidFill>
              <a:latin typeface="Arial"/>
              <a:ea typeface="Arial"/>
              <a:cs typeface="Arial"/>
              <a:sym typeface="Arial"/>
            </a:endParaRPr>
          </a:p>
          <a:p>
            <a:pPr marL="285750" marR="0" lvl="0" indent="-222250" algn="l" rtl="0">
              <a:lnSpc>
                <a:spcPct val="100000"/>
              </a:lnSpc>
              <a:spcBef>
                <a:spcPts val="0"/>
              </a:spcBef>
              <a:spcAft>
                <a:spcPts val="0"/>
              </a:spcAft>
              <a:buClr>
                <a:schemeClr val="dk1"/>
              </a:buClr>
              <a:buSzPts val="1000"/>
              <a:buFont typeface="Arial"/>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Calibri"/>
              <a:buNone/>
            </a:pPr>
            <a:r>
              <a:rPr lang="en-AU" sz="3000" b="1" i="1" u="none" strike="noStrike" cap="none">
                <a:solidFill>
                  <a:schemeClr val="dk1"/>
                </a:solidFill>
                <a:latin typeface="Calibri"/>
                <a:ea typeface="Calibri"/>
                <a:cs typeface="Calibri"/>
                <a:sym typeface="Calibri"/>
              </a:rPr>
              <a:t>Races</a:t>
            </a:r>
            <a:endParaRPr sz="18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chemeClr val="dk1"/>
                </a:solidFill>
                <a:latin typeface="Arial"/>
                <a:ea typeface="Arial"/>
                <a:cs typeface="Arial"/>
                <a:sym typeface="Arial"/>
              </a:rPr>
              <a:t>Cars required to attend the Scrutineering Bay will be announced via RMC and or the SRO App and must transit directly to the Scrutineering Bay (if not required at the stop area).</a:t>
            </a:r>
            <a:endParaRPr sz="18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chemeClr val="dk1"/>
                </a:solidFill>
                <a:latin typeface="Arial"/>
                <a:ea typeface="Arial"/>
                <a:cs typeface="Arial"/>
                <a:sym typeface="Arial"/>
              </a:rPr>
              <a:t>All other Cars are to proceed back to the Paddock under PARC Fermè conditions. </a:t>
            </a:r>
            <a:endParaRPr sz="18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000"/>
              <a:buFont typeface="Arial"/>
              <a:buChar char="•"/>
            </a:pPr>
            <a:r>
              <a:rPr lang="en-AU" sz="2000" b="0" i="0" u="none" strike="noStrike" cap="none">
                <a:solidFill>
                  <a:schemeClr val="dk1"/>
                </a:solidFill>
                <a:latin typeface="Arial"/>
                <a:ea typeface="Arial"/>
                <a:cs typeface="Arial"/>
                <a:sym typeface="Arial"/>
              </a:rPr>
              <a:t>A mechanic with a red armband MUST remain with cars in the TV stop area. They will be required to move the cars to the Scrutineering Bay on instructions from the Technical Delegates. Failure to have a mechanic with a red armband at the stop area will be reported to the Stewards. </a:t>
            </a:r>
            <a:endParaRPr sz="1800" b="0" i="0" u="none" strike="noStrike" cap="none">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32"/>
          <p:cNvPicPr preferRelativeResize="0"/>
          <p:nvPr/>
        </p:nvPicPr>
        <p:blipFill rotWithShape="1">
          <a:blip r:embed="rId3">
            <a:alphaModFix/>
          </a:blip>
          <a:srcRect/>
          <a:stretch/>
        </p:blipFill>
        <p:spPr>
          <a:xfrm>
            <a:off x="1625" y="0"/>
            <a:ext cx="12188763" cy="6858001"/>
          </a:xfrm>
          <a:prstGeom prst="rect">
            <a:avLst/>
          </a:prstGeom>
          <a:noFill/>
          <a:ln>
            <a:noFill/>
          </a:ln>
        </p:spPr>
      </p:pic>
      <p:pic>
        <p:nvPicPr>
          <p:cNvPr id="335" name="Google Shape;335;p32"/>
          <p:cNvPicPr preferRelativeResize="0"/>
          <p:nvPr/>
        </p:nvPicPr>
        <p:blipFill rotWithShape="1">
          <a:blip r:embed="rId4">
            <a:alphaModFix/>
          </a:blip>
          <a:srcRect/>
          <a:stretch/>
        </p:blipFill>
        <p:spPr>
          <a:xfrm>
            <a:off x="10065328" y="6338455"/>
            <a:ext cx="728916" cy="356232"/>
          </a:xfrm>
          <a:prstGeom prst="rect">
            <a:avLst/>
          </a:prstGeom>
          <a:noFill/>
          <a:ln>
            <a:noFill/>
          </a:ln>
        </p:spPr>
      </p:pic>
      <p:pic>
        <p:nvPicPr>
          <p:cNvPr id="336" name="Google Shape;336;p32" title="2026 SRO Events - Parc Ferme - RD 4 Hidden Valley for TEAMS V2_page-0001.jpg"/>
          <p:cNvPicPr preferRelativeResize="0"/>
          <p:nvPr/>
        </p:nvPicPr>
        <p:blipFill rotWithShape="1">
          <a:blip r:embed="rId5">
            <a:alphaModFix/>
          </a:blip>
          <a:srcRect l="7821" t="21260" r="11469" b="13040"/>
          <a:stretch/>
        </p:blipFill>
        <p:spPr>
          <a:xfrm>
            <a:off x="518984" y="123568"/>
            <a:ext cx="9546343" cy="6051573"/>
          </a:xfrm>
          <a:prstGeom prst="rect">
            <a:avLst/>
          </a:prstGeom>
          <a:noFill/>
          <a:ln>
            <a:noFill/>
          </a:ln>
          <a:effectLst>
            <a:softEdge rad="63500"/>
          </a:effectLst>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pic>
        <p:nvPicPr>
          <p:cNvPr id="341" name="Google Shape;341;p33"/>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342" name="Google Shape;342;p33"/>
          <p:cNvPicPr preferRelativeResize="0"/>
          <p:nvPr/>
        </p:nvPicPr>
        <p:blipFill rotWithShape="1">
          <a:blip r:embed="rId4">
            <a:alphaModFix/>
          </a:blip>
          <a:srcRect/>
          <a:stretch/>
        </p:blipFill>
        <p:spPr>
          <a:xfrm>
            <a:off x="10065328" y="6338455"/>
            <a:ext cx="728916" cy="356232"/>
          </a:xfrm>
          <a:prstGeom prst="rect">
            <a:avLst/>
          </a:prstGeom>
          <a:noFill/>
          <a:ln>
            <a:noFill/>
          </a:ln>
        </p:spPr>
      </p:pic>
      <p:pic>
        <p:nvPicPr>
          <p:cNvPr id="343" name="Google Shape;343;p33" title="2026 SRO Events - Parc Ferme - RD 4 Hidden Valley for TEAMS V2_page-0002.jpg"/>
          <p:cNvPicPr preferRelativeResize="0"/>
          <p:nvPr/>
        </p:nvPicPr>
        <p:blipFill rotWithShape="1">
          <a:blip r:embed="rId5">
            <a:alphaModFix/>
          </a:blip>
          <a:srcRect l="7181" t="14918" r="7734" b="12666"/>
          <a:stretch/>
        </p:blipFill>
        <p:spPr>
          <a:xfrm>
            <a:off x="785325" y="326400"/>
            <a:ext cx="9409525" cy="5662726"/>
          </a:xfrm>
          <a:prstGeom prst="rect">
            <a:avLst/>
          </a:prstGeom>
          <a:noFill/>
          <a:ln>
            <a:noFill/>
          </a:ln>
          <a:effectLst>
            <a:softEdge rad="63500"/>
          </a:effectLst>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pic>
        <p:nvPicPr>
          <p:cNvPr id="102" name="Google Shape;102;p3"/>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103" name="Google Shape;103;p3"/>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104" name="Google Shape;104;p3"/>
          <p:cNvSpPr txBox="1"/>
          <p:nvPr/>
        </p:nvSpPr>
        <p:spPr>
          <a:xfrm>
            <a:off x="2233311" y="242181"/>
            <a:ext cx="7450270" cy="8925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Where we are Located  </a:t>
            </a:r>
            <a:endParaRPr sz="5200" b="1" i="1" u="none" strike="noStrike" cap="none">
              <a:solidFill>
                <a:schemeClr val="dk1"/>
              </a:solidFill>
              <a:latin typeface="Arial"/>
              <a:ea typeface="Arial"/>
              <a:cs typeface="Arial"/>
              <a:sym typeface="Arial"/>
            </a:endParaRPr>
          </a:p>
        </p:txBody>
      </p:sp>
      <p:sp>
        <p:nvSpPr>
          <p:cNvPr id="105" name="Google Shape;105;p3"/>
          <p:cNvSpPr txBox="1"/>
          <p:nvPr/>
        </p:nvSpPr>
        <p:spPr>
          <a:xfrm>
            <a:off x="222265" y="1268216"/>
            <a:ext cx="5430429" cy="2492950"/>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0070C0"/>
              </a:buClr>
              <a:buSzPts val="2600"/>
              <a:buFont typeface="Calibri"/>
              <a:buNone/>
            </a:pPr>
            <a:r>
              <a:rPr lang="en-AU" sz="2600" b="1" i="1" u="sng" strike="noStrike" cap="none">
                <a:solidFill>
                  <a:schemeClr val="dk1"/>
                </a:solidFill>
                <a:latin typeface="Calibri"/>
                <a:ea typeface="Calibri"/>
                <a:cs typeface="Calibri"/>
                <a:sym typeface="Calibri"/>
              </a:rPr>
              <a:t>SRO Office (as per Paddock diagram):                              </a:t>
            </a:r>
            <a:endParaRPr sz="4400" b="0" i="0" u="none" strike="noStrike" cap="none">
              <a:solidFill>
                <a:schemeClr val="dk1"/>
              </a:solidFill>
              <a:latin typeface="Play"/>
              <a:ea typeface="Play"/>
              <a:cs typeface="Play"/>
              <a:sym typeface="Play"/>
            </a:endParaRPr>
          </a:p>
          <a:p>
            <a:pPr marL="0" marR="0" lvl="0" indent="0" algn="l" rtl="0">
              <a:lnSpc>
                <a:spcPct val="100000"/>
              </a:lnSpc>
              <a:spcBef>
                <a:spcPts val="0"/>
              </a:spcBef>
              <a:spcAft>
                <a:spcPts val="0"/>
              </a:spcAft>
              <a:buClr>
                <a:srgbClr val="0070C0"/>
              </a:buClr>
              <a:buSzPts val="2600"/>
              <a:buFont typeface="Arial"/>
              <a:buNone/>
            </a:pPr>
            <a:r>
              <a:rPr lang="en-AU" sz="2600" b="0" i="0" u="none" strike="noStrike" cap="none">
                <a:solidFill>
                  <a:schemeClr val="dk1"/>
                </a:solidFill>
                <a:latin typeface="Arial"/>
                <a:ea typeface="Arial"/>
                <a:cs typeface="Arial"/>
                <a:sym typeface="Arial"/>
              </a:rPr>
              <a:t>Ben McMellan</a:t>
            </a:r>
            <a:endParaRPr sz="2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70C0"/>
              </a:buClr>
              <a:buSzPts val="2600"/>
              <a:buFont typeface="Arial"/>
              <a:buNone/>
            </a:pPr>
            <a:r>
              <a:rPr lang="en-AU" sz="2600" b="0" i="0" u="none" strike="noStrike" cap="none">
                <a:solidFill>
                  <a:schemeClr val="dk1"/>
                </a:solidFill>
                <a:latin typeface="Arial"/>
                <a:ea typeface="Arial"/>
                <a:cs typeface="Arial"/>
                <a:sym typeface="Arial"/>
              </a:rPr>
              <a:t>Abi Hay</a:t>
            </a:r>
            <a:endParaRPr sz="4400" b="0" i="0" u="none" strike="noStrike" cap="none">
              <a:solidFill>
                <a:schemeClr val="dk1"/>
              </a:solidFill>
              <a:latin typeface="Play"/>
              <a:ea typeface="Play"/>
              <a:cs typeface="Play"/>
              <a:sym typeface="Play"/>
            </a:endParaRPr>
          </a:p>
          <a:p>
            <a:pPr marL="0" marR="0" lvl="0" indent="0" algn="l" rtl="0">
              <a:lnSpc>
                <a:spcPct val="100000"/>
              </a:lnSpc>
              <a:spcBef>
                <a:spcPts val="0"/>
              </a:spcBef>
              <a:spcAft>
                <a:spcPts val="0"/>
              </a:spcAft>
              <a:buClr>
                <a:srgbClr val="0070C0"/>
              </a:buClr>
              <a:buSzPts val="2600"/>
              <a:buFont typeface="Arial"/>
              <a:buNone/>
            </a:pPr>
            <a:r>
              <a:rPr lang="en-AU" sz="2600" b="0" i="0" u="none" strike="noStrike" cap="none">
                <a:solidFill>
                  <a:schemeClr val="dk1"/>
                </a:solidFill>
                <a:latin typeface="Arial"/>
                <a:ea typeface="Arial"/>
                <a:cs typeface="Arial"/>
                <a:sym typeface="Arial"/>
              </a:rPr>
              <a:t>Adrian Coppin</a:t>
            </a:r>
            <a:endParaRPr sz="4400" b="0" i="0" u="none" strike="noStrike" cap="none">
              <a:solidFill>
                <a:schemeClr val="dk1"/>
              </a:solidFill>
              <a:latin typeface="Play"/>
              <a:ea typeface="Play"/>
              <a:cs typeface="Play"/>
              <a:sym typeface="Play"/>
            </a:endParaRPr>
          </a:p>
          <a:p>
            <a:pPr marL="0" marR="0" lvl="0" indent="0" algn="l" rtl="0">
              <a:lnSpc>
                <a:spcPct val="100000"/>
              </a:lnSpc>
              <a:spcBef>
                <a:spcPts val="0"/>
              </a:spcBef>
              <a:spcAft>
                <a:spcPts val="0"/>
              </a:spcAft>
              <a:buClr>
                <a:srgbClr val="0070C0"/>
              </a:buClr>
              <a:buSzPts val="2600"/>
              <a:buFont typeface="Arial"/>
              <a:buNone/>
            </a:pPr>
            <a:r>
              <a:rPr lang="en-AU" sz="2600" b="0" i="0" u="none" strike="noStrike" cap="none">
                <a:solidFill>
                  <a:schemeClr val="dk1"/>
                </a:solidFill>
                <a:latin typeface="Arial"/>
                <a:ea typeface="Arial"/>
                <a:cs typeface="Arial"/>
                <a:sym typeface="Arial"/>
              </a:rPr>
              <a:t>Matleena Pukklia</a:t>
            </a:r>
            <a:br>
              <a:rPr lang="en-AU" sz="2600" b="0" i="0" u="none" strike="noStrike" cap="none">
                <a:solidFill>
                  <a:schemeClr val="dk1"/>
                </a:solidFill>
                <a:latin typeface="Arial"/>
                <a:ea typeface="Arial"/>
                <a:cs typeface="Arial"/>
                <a:sym typeface="Arial"/>
              </a:rPr>
            </a:br>
            <a:r>
              <a:rPr lang="en-AU" sz="2600" b="0" i="0" u="none" strike="noStrike" cap="none">
                <a:solidFill>
                  <a:schemeClr val="dk1"/>
                </a:solidFill>
                <a:latin typeface="Arial"/>
                <a:ea typeface="Arial"/>
                <a:cs typeface="Arial"/>
                <a:sym typeface="Arial"/>
              </a:rPr>
              <a:t>Irmani Paytner Davis</a:t>
            </a:r>
            <a:endParaRPr sz="4400" b="0" i="0" u="none" strike="noStrike" cap="none">
              <a:solidFill>
                <a:schemeClr val="dk1"/>
              </a:solidFill>
              <a:latin typeface="Play"/>
              <a:ea typeface="Play"/>
              <a:cs typeface="Play"/>
              <a:sym typeface="Play"/>
            </a:endParaRPr>
          </a:p>
        </p:txBody>
      </p:sp>
      <p:sp>
        <p:nvSpPr>
          <p:cNvPr id="106" name="Google Shape;106;p3"/>
          <p:cNvSpPr txBox="1"/>
          <p:nvPr/>
        </p:nvSpPr>
        <p:spPr>
          <a:xfrm>
            <a:off x="5958446" y="1298994"/>
            <a:ext cx="6092762" cy="166195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600"/>
              <a:buFont typeface="Calibri"/>
              <a:buNone/>
            </a:pPr>
            <a:r>
              <a:rPr lang="en-AU" sz="2600" b="1" i="1" u="sng" strike="noStrike" cap="none">
                <a:solidFill>
                  <a:schemeClr val="dk1"/>
                </a:solidFill>
                <a:latin typeface="Calibri"/>
                <a:ea typeface="Calibri"/>
                <a:cs typeface="Calibri"/>
                <a:sym typeface="Calibri"/>
              </a:rPr>
              <a:t>Stewards Office (as per Paddock diagram):</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70C0"/>
              </a:buClr>
              <a:buSzPts val="2600"/>
              <a:buFont typeface="Arial"/>
              <a:buNone/>
            </a:pPr>
            <a:r>
              <a:rPr lang="en-AU" sz="2600" b="0" i="0" u="none" strike="noStrike" cap="none">
                <a:solidFill>
                  <a:schemeClr val="dk1"/>
                </a:solidFill>
                <a:latin typeface="Arial"/>
                <a:ea typeface="Arial"/>
                <a:cs typeface="Arial"/>
                <a:sym typeface="Arial"/>
              </a:rPr>
              <a:t>Steve Chopping</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600"/>
              <a:buFont typeface="Arial"/>
              <a:buNone/>
            </a:pPr>
            <a:r>
              <a:rPr lang="en-AU" sz="2600" b="0" i="0" u="none" strike="noStrike" cap="none">
                <a:solidFill>
                  <a:schemeClr val="dk1"/>
                </a:solidFill>
                <a:latin typeface="Arial"/>
                <a:ea typeface="Arial"/>
                <a:cs typeface="Arial"/>
                <a:sym typeface="Arial"/>
              </a:rPr>
              <a:t>Belinda Taylor</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107" name="Google Shape;107;p3"/>
          <p:cNvSpPr txBox="1"/>
          <p:nvPr/>
        </p:nvSpPr>
        <p:spPr>
          <a:xfrm>
            <a:off x="218348" y="3894649"/>
            <a:ext cx="5282762" cy="246217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600"/>
              <a:buFont typeface="Calibri"/>
              <a:buNone/>
            </a:pPr>
            <a:r>
              <a:rPr lang="en-AU" sz="2600" b="1" i="1" u="sng" strike="noStrike" cap="none">
                <a:solidFill>
                  <a:schemeClr val="dk1"/>
                </a:solidFill>
                <a:latin typeface="Calibri"/>
                <a:ea typeface="Calibri"/>
                <a:cs typeface="Calibri"/>
                <a:sym typeface="Calibri"/>
              </a:rPr>
              <a:t>Site office (as per Paddock diagram):</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70C0"/>
              </a:buClr>
              <a:buSzPts val="2600"/>
              <a:buFont typeface="Arial"/>
              <a:buNone/>
            </a:pPr>
            <a:r>
              <a:rPr lang="en-AU" sz="2600" b="0" i="0" u="none" strike="noStrike" cap="none">
                <a:solidFill>
                  <a:schemeClr val="dk1"/>
                </a:solidFill>
                <a:latin typeface="Arial"/>
                <a:ea typeface="Arial"/>
                <a:cs typeface="Arial"/>
                <a:sym typeface="Arial"/>
              </a:rPr>
              <a:t>James Taylor</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70C0"/>
              </a:buClr>
              <a:buSzPts val="2600"/>
              <a:buFont typeface="Arial"/>
              <a:buNone/>
            </a:pPr>
            <a:r>
              <a:rPr lang="en-AU" sz="2600" b="0" i="0" u="none" strike="noStrike" cap="none">
                <a:solidFill>
                  <a:schemeClr val="dk1"/>
                </a:solidFill>
                <a:latin typeface="Arial"/>
                <a:ea typeface="Arial"/>
                <a:cs typeface="Arial"/>
                <a:sym typeface="Arial"/>
              </a:rPr>
              <a:t>Craig Baird</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70C0"/>
              </a:buClr>
              <a:buSzPts val="2600"/>
              <a:buFont typeface="Arial"/>
              <a:buNone/>
            </a:pPr>
            <a:r>
              <a:rPr lang="en-AU" sz="2600" b="0" i="0" u="none" strike="noStrike" cap="none">
                <a:solidFill>
                  <a:schemeClr val="dk1"/>
                </a:solidFill>
                <a:latin typeface="Arial"/>
                <a:ea typeface="Arial"/>
                <a:cs typeface="Arial"/>
                <a:sym typeface="Arial"/>
              </a:rPr>
              <a:t>Nigel Faull</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70C0"/>
              </a:buClr>
              <a:buSzPts val="2600"/>
              <a:buFont typeface="Arial"/>
              <a:buNone/>
            </a:pPr>
            <a:r>
              <a:rPr lang="en-AU" sz="2600" b="0" i="0" u="none" strike="noStrike" cap="none">
                <a:solidFill>
                  <a:schemeClr val="dk1"/>
                </a:solidFill>
                <a:latin typeface="Arial"/>
                <a:ea typeface="Arial"/>
                <a:cs typeface="Arial"/>
                <a:sym typeface="Arial"/>
              </a:rPr>
              <a:t>Jacqueline Devereaux</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Arial"/>
              <a:buNone/>
            </a:pPr>
            <a:endParaRPr sz="2400" b="1" i="1" u="none" strike="noStrike" cap="none">
              <a:solidFill>
                <a:srgbClr val="F2F2F2"/>
              </a:solidFill>
              <a:latin typeface="Arial"/>
              <a:ea typeface="Arial"/>
              <a:cs typeface="Arial"/>
              <a:sym typeface="Arial"/>
            </a:endParaRPr>
          </a:p>
        </p:txBody>
      </p:sp>
      <p:sp>
        <p:nvSpPr>
          <p:cNvPr id="108" name="Google Shape;108;p3"/>
          <p:cNvSpPr txBox="1"/>
          <p:nvPr/>
        </p:nvSpPr>
        <p:spPr>
          <a:xfrm>
            <a:off x="6004376" y="3894649"/>
            <a:ext cx="6000901" cy="16927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600"/>
              <a:buFont typeface="Calibri"/>
              <a:buNone/>
            </a:pPr>
            <a:r>
              <a:rPr lang="en-AU" sz="2600" b="1" i="1" u="sng" strike="noStrike" cap="none">
                <a:solidFill>
                  <a:schemeClr val="dk1"/>
                </a:solidFill>
                <a:latin typeface="Calibri"/>
                <a:ea typeface="Calibri"/>
                <a:cs typeface="Calibri"/>
                <a:sym typeface="Calibri"/>
              </a:rPr>
              <a:t>Technical Bays (as per Paddock diagram):</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600"/>
              <a:buFont typeface="Arial"/>
              <a:buNone/>
            </a:pPr>
            <a:r>
              <a:rPr lang="en-AU" sz="2600" b="0" i="0" u="none" strike="noStrike" cap="none">
                <a:solidFill>
                  <a:schemeClr val="dk1"/>
                </a:solidFill>
                <a:latin typeface="Arial"/>
                <a:ea typeface="Arial"/>
                <a:cs typeface="Arial"/>
                <a:sym typeface="Arial"/>
              </a:rPr>
              <a:t>Scott McGrath</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600"/>
              <a:buFont typeface="Arial"/>
              <a:buNone/>
            </a:pPr>
            <a:r>
              <a:rPr lang="en-AU" sz="2600" b="0" i="0" u="none" strike="noStrike" cap="none">
                <a:solidFill>
                  <a:schemeClr val="dk1"/>
                </a:solidFill>
                <a:latin typeface="Arial"/>
                <a:ea typeface="Arial"/>
                <a:cs typeface="Arial"/>
                <a:sym typeface="Arial"/>
              </a:rPr>
              <a:t>Jeff Birrell</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600"/>
              <a:buFont typeface="Arial"/>
              <a:buNone/>
            </a:pPr>
            <a:r>
              <a:rPr lang="en-AU" sz="2600" b="0" i="0" u="none" strike="noStrike" cap="none">
                <a:solidFill>
                  <a:schemeClr val="dk1"/>
                </a:solidFill>
                <a:latin typeface="Arial"/>
                <a:ea typeface="Arial"/>
                <a:cs typeface="Arial"/>
                <a:sym typeface="Arial"/>
              </a:rPr>
              <a:t>Ashley Sheffield</a:t>
            </a:r>
            <a:endParaRPr sz="1800" b="0" i="0" u="none" strike="noStrike" cap="none">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pic>
        <p:nvPicPr>
          <p:cNvPr id="348" name="Google Shape;348;p28"/>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349" name="Google Shape;349;p28"/>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350" name="Google Shape;350;p28"/>
          <p:cNvSpPr txBox="1"/>
          <p:nvPr/>
        </p:nvSpPr>
        <p:spPr>
          <a:xfrm>
            <a:off x="1941329" y="331605"/>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Incident Request Form</a:t>
            </a:r>
            <a:endParaRPr sz="1800" b="0" i="0" u="none" strike="noStrike" cap="none">
              <a:solidFill>
                <a:schemeClr val="dk1"/>
              </a:solidFill>
              <a:latin typeface="Arial"/>
              <a:ea typeface="Arial"/>
              <a:cs typeface="Arial"/>
              <a:sym typeface="Arial"/>
            </a:endParaRPr>
          </a:p>
        </p:txBody>
      </p:sp>
      <p:sp>
        <p:nvSpPr>
          <p:cNvPr id="351" name="Google Shape;351;p28"/>
          <p:cNvSpPr txBox="1"/>
          <p:nvPr/>
        </p:nvSpPr>
        <p:spPr>
          <a:xfrm>
            <a:off x="360641" y="1226889"/>
            <a:ext cx="6733200" cy="48024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70C0"/>
              </a:buClr>
              <a:buSzPts val="2400"/>
              <a:buFont typeface="Arial"/>
              <a:buChar char="•"/>
            </a:pPr>
            <a:r>
              <a:rPr lang="en-AU" sz="2400" b="0" i="0" u="none" strike="noStrike" cap="none">
                <a:solidFill>
                  <a:schemeClr val="dk1"/>
                </a:solidFill>
                <a:latin typeface="Arial"/>
                <a:ea typeface="Arial"/>
                <a:cs typeface="Arial"/>
                <a:sym typeface="Arial"/>
              </a:rPr>
              <a:t>This form can be found on the website in the Teams Section under the Sporting Documents folder.</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50"/>
              <a:buFont typeface="Arial"/>
              <a:buNone/>
            </a:pPr>
            <a:endParaRPr sz="105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400"/>
              <a:buFont typeface="Arial"/>
              <a:buChar char="•"/>
            </a:pPr>
            <a:r>
              <a:rPr lang="en-AU" sz="2400" b="0" i="0" u="none" strike="noStrike" cap="none">
                <a:solidFill>
                  <a:schemeClr val="dk1"/>
                </a:solidFill>
                <a:latin typeface="Arial"/>
                <a:ea typeface="Arial"/>
                <a:cs typeface="Arial"/>
                <a:sym typeface="Arial"/>
              </a:rPr>
              <a:t>Forms must be fully completed and with relevant information. Failure to do so will result in no further action being taken.</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50"/>
              <a:buFont typeface="Arial"/>
              <a:buNone/>
            </a:pPr>
            <a:endParaRPr sz="105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400"/>
              <a:buFont typeface="Arial"/>
              <a:buChar char="•"/>
            </a:pPr>
            <a:r>
              <a:rPr lang="en-AU" sz="2400" b="0" i="0" u="none" strike="noStrike" cap="none">
                <a:solidFill>
                  <a:schemeClr val="dk1"/>
                </a:solidFill>
                <a:latin typeface="Arial"/>
                <a:ea typeface="Arial"/>
                <a:cs typeface="Arial"/>
                <a:sym typeface="Arial"/>
              </a:rPr>
              <a:t>Please note that only requests involving </a:t>
            </a:r>
            <a:r>
              <a:rPr lang="en-AU" sz="2400" b="0" i="0" u="sng" strike="noStrike" cap="none">
                <a:solidFill>
                  <a:schemeClr val="dk1"/>
                </a:solidFill>
                <a:latin typeface="Arial"/>
                <a:ea typeface="Arial"/>
                <a:cs typeface="Arial"/>
                <a:sym typeface="Arial"/>
              </a:rPr>
              <a:t>your Car</a:t>
            </a:r>
            <a:r>
              <a:rPr lang="en-AU" sz="2400" b="0" i="0" u="none" strike="noStrike" cap="none">
                <a:solidFill>
                  <a:schemeClr val="dk1"/>
                </a:solidFill>
                <a:latin typeface="Arial"/>
                <a:ea typeface="Arial"/>
                <a:cs typeface="Arial"/>
                <a:sym typeface="Arial"/>
              </a:rPr>
              <a:t> will be accepted.</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50"/>
              <a:buFont typeface="Arial"/>
              <a:buNone/>
            </a:pPr>
            <a:endParaRPr sz="105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400"/>
              <a:buFont typeface="Arial"/>
              <a:buChar char="•"/>
            </a:pPr>
            <a:r>
              <a:rPr lang="en-AU" sz="2400" b="0" i="0" u="none" strike="noStrike" cap="none">
                <a:solidFill>
                  <a:schemeClr val="dk1"/>
                </a:solidFill>
                <a:latin typeface="Arial"/>
                <a:ea typeface="Arial"/>
                <a:cs typeface="Arial"/>
                <a:sym typeface="Arial"/>
              </a:rPr>
              <a:t>Ensure the forms are submitted by the time stated on the bottom of the form.</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050"/>
              <a:buFont typeface="Arial"/>
              <a:buNone/>
            </a:pPr>
            <a:endParaRPr sz="105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400"/>
              <a:buFont typeface="Arial"/>
              <a:buChar char="•"/>
            </a:pPr>
            <a:r>
              <a:rPr lang="en-AU" sz="2400" b="0" i="0" u="none" strike="noStrike" cap="none">
                <a:solidFill>
                  <a:schemeClr val="dk1"/>
                </a:solidFill>
                <a:latin typeface="Arial"/>
                <a:ea typeface="Arial"/>
                <a:cs typeface="Arial"/>
                <a:sym typeface="Arial"/>
              </a:rPr>
              <a:t>All forms are to be submitted via the SRO App</a:t>
            </a:r>
            <a:endParaRPr sz="2000" b="0" i="0" u="none" strike="noStrike" cap="none">
              <a:solidFill>
                <a:schemeClr val="dk1"/>
              </a:solidFill>
              <a:latin typeface="Calibri"/>
              <a:ea typeface="Calibri"/>
              <a:cs typeface="Calibri"/>
              <a:sym typeface="Calibri"/>
            </a:endParaRPr>
          </a:p>
        </p:txBody>
      </p:sp>
      <p:pic>
        <p:nvPicPr>
          <p:cNvPr id="352" name="Google Shape;352;p28" descr="A close-up of a report&#10;&#10;AI-generated content may be incorrect."/>
          <p:cNvPicPr preferRelativeResize="0"/>
          <p:nvPr/>
        </p:nvPicPr>
        <p:blipFill rotWithShape="1">
          <a:blip r:embed="rId5">
            <a:alphaModFix/>
          </a:blip>
          <a:srcRect/>
          <a:stretch/>
        </p:blipFill>
        <p:spPr>
          <a:xfrm>
            <a:off x="7231560" y="1328444"/>
            <a:ext cx="3562684" cy="45926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p29"/>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358" name="Google Shape;358;p29"/>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359" name="Google Shape;359;p29"/>
          <p:cNvSpPr txBox="1"/>
          <p:nvPr/>
        </p:nvSpPr>
        <p:spPr>
          <a:xfrm>
            <a:off x="1548289" y="281619"/>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The SRO App</a:t>
            </a:r>
            <a:endParaRPr sz="1800" b="0" i="0" u="none" strike="noStrike" cap="none">
              <a:solidFill>
                <a:schemeClr val="dk1"/>
              </a:solidFill>
              <a:latin typeface="Arial"/>
              <a:ea typeface="Arial"/>
              <a:cs typeface="Arial"/>
              <a:sym typeface="Arial"/>
            </a:endParaRPr>
          </a:p>
        </p:txBody>
      </p:sp>
      <p:sp>
        <p:nvSpPr>
          <p:cNvPr id="360" name="Google Shape;360;p29"/>
          <p:cNvSpPr txBox="1"/>
          <p:nvPr/>
        </p:nvSpPr>
        <p:spPr>
          <a:xfrm>
            <a:off x="814104" y="1107657"/>
            <a:ext cx="10697285" cy="193895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B0F0"/>
              </a:buClr>
              <a:buSzPts val="2000"/>
              <a:buFont typeface="Arial"/>
              <a:buChar char="•"/>
            </a:pPr>
            <a:r>
              <a:rPr lang="en-AU" sz="2000" b="0" i="0" u="none" strike="noStrike" cap="none">
                <a:solidFill>
                  <a:schemeClr val="dk1"/>
                </a:solidFill>
                <a:latin typeface="Arial"/>
                <a:ea typeface="Arial"/>
                <a:cs typeface="Arial"/>
                <a:sym typeface="Arial"/>
              </a:rPr>
              <a:t>Directives from Race Control may appear on the APP during a session.</a:t>
            </a:r>
            <a:endParaRPr sz="18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B0F0"/>
              </a:buClr>
              <a:buSzPts val="2000"/>
              <a:buFont typeface="Arial"/>
              <a:buChar char="•"/>
            </a:pPr>
            <a:r>
              <a:rPr lang="en-AU" sz="2000" b="0" i="0" u="none" strike="noStrike" cap="none">
                <a:solidFill>
                  <a:schemeClr val="dk1"/>
                </a:solidFill>
                <a:latin typeface="Arial"/>
                <a:ea typeface="Arial"/>
                <a:cs typeface="Arial"/>
                <a:sym typeface="Arial"/>
              </a:rPr>
              <a:t>Each team must have one member monitoring the App at all times.</a:t>
            </a:r>
            <a:endParaRPr sz="18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B0F0"/>
              </a:buClr>
              <a:buSzPts val="2000"/>
              <a:buFont typeface="Arial"/>
              <a:buChar char="•"/>
            </a:pPr>
            <a:r>
              <a:rPr lang="en-AU" sz="2000" b="0" i="0" u="none" strike="noStrike" cap="none">
                <a:solidFill>
                  <a:schemeClr val="dk1"/>
                </a:solidFill>
                <a:latin typeface="Arial"/>
                <a:ea typeface="Arial"/>
                <a:cs typeface="Arial"/>
                <a:sym typeface="Arial"/>
              </a:rPr>
              <a:t>Information as required during the round will be placed on the APP.</a:t>
            </a:r>
            <a:endParaRPr sz="18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B0F0"/>
              </a:buClr>
              <a:buSzPts val="2000"/>
              <a:buFont typeface="Arial"/>
              <a:buChar char="•"/>
            </a:pPr>
            <a:r>
              <a:rPr lang="en-AU" sz="2000" b="0" i="0" u="none" strike="noStrike" cap="none">
                <a:solidFill>
                  <a:schemeClr val="dk1"/>
                </a:solidFill>
                <a:latin typeface="Arial"/>
                <a:ea typeface="Arial"/>
                <a:cs typeface="Arial"/>
                <a:sym typeface="Arial"/>
              </a:rPr>
              <a:t>The session completion time will be announced on the App, to ensure transparency as to when the 30 minutes timing has commenced from.</a:t>
            </a:r>
            <a:endParaRPr sz="18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B0F0"/>
              </a:buClr>
              <a:buSzPts val="2000"/>
              <a:buFont typeface="Arial"/>
              <a:buChar char="•"/>
            </a:pPr>
            <a:r>
              <a:rPr lang="en-AU" sz="2000" b="0" i="0" u="none" strike="noStrike" cap="none">
                <a:solidFill>
                  <a:schemeClr val="dk1"/>
                </a:solidFill>
                <a:latin typeface="Arial"/>
                <a:ea typeface="Arial"/>
                <a:cs typeface="Arial"/>
                <a:sym typeface="Arial"/>
              </a:rPr>
              <a:t>Any messages deemed to be inappropriate will be referred to the Stewards. </a:t>
            </a:r>
            <a:endParaRPr sz="1800" b="0" i="0" u="none" strike="noStrike" cap="none">
              <a:solidFill>
                <a:schemeClr val="dk1"/>
              </a:solidFill>
              <a:latin typeface="Calibri"/>
              <a:ea typeface="Calibri"/>
              <a:cs typeface="Calibri"/>
              <a:sym typeface="Calibri"/>
            </a:endParaRPr>
          </a:p>
        </p:txBody>
      </p:sp>
      <p:pic>
        <p:nvPicPr>
          <p:cNvPr id="361" name="Google Shape;361;p29" descr="A red and grey logo"/>
          <p:cNvPicPr preferRelativeResize="0"/>
          <p:nvPr/>
        </p:nvPicPr>
        <p:blipFill rotWithShape="1">
          <a:blip r:embed="rId5">
            <a:alphaModFix/>
          </a:blip>
          <a:srcRect/>
          <a:stretch/>
        </p:blipFill>
        <p:spPr>
          <a:xfrm>
            <a:off x="2020695" y="3294738"/>
            <a:ext cx="1713597" cy="2809408"/>
          </a:xfrm>
          <a:prstGeom prst="rect">
            <a:avLst/>
          </a:prstGeom>
          <a:noFill/>
          <a:ln w="9525" cap="flat" cmpd="sng">
            <a:solidFill>
              <a:srgbClr val="000000"/>
            </a:solidFill>
            <a:prstDash val="solid"/>
            <a:round/>
            <a:headEnd type="none" w="sm" len="sm"/>
            <a:tailEnd type="none" w="sm" len="sm"/>
          </a:ln>
        </p:spPr>
      </p:pic>
      <p:pic>
        <p:nvPicPr>
          <p:cNvPr id="362" name="Google Shape;362;p29" descr="A close up of a logo"/>
          <p:cNvPicPr preferRelativeResize="0"/>
          <p:nvPr/>
        </p:nvPicPr>
        <p:blipFill rotWithShape="1">
          <a:blip r:embed="rId6">
            <a:alphaModFix/>
          </a:blip>
          <a:srcRect/>
          <a:stretch/>
        </p:blipFill>
        <p:spPr>
          <a:xfrm>
            <a:off x="5200073" y="3297721"/>
            <a:ext cx="1858657" cy="2803442"/>
          </a:xfrm>
          <a:prstGeom prst="rect">
            <a:avLst/>
          </a:prstGeom>
          <a:noFill/>
          <a:ln w="9525" cap="flat" cmpd="sng">
            <a:solidFill>
              <a:srgbClr val="000000"/>
            </a:solidFill>
            <a:prstDash val="solid"/>
            <a:round/>
            <a:headEnd type="none" w="sm" len="sm"/>
            <a:tailEnd type="none" w="sm" len="sm"/>
          </a:ln>
        </p:spPr>
      </p:pic>
      <p:sp>
        <p:nvSpPr>
          <p:cNvPr id="363" name="Google Shape;363;p29"/>
          <p:cNvSpPr/>
          <p:nvPr/>
        </p:nvSpPr>
        <p:spPr>
          <a:xfrm>
            <a:off x="5222088" y="4139909"/>
            <a:ext cx="1814629" cy="125902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64" name="Google Shape;364;p29"/>
          <p:cNvPicPr preferRelativeResize="0"/>
          <p:nvPr/>
        </p:nvPicPr>
        <p:blipFill rotWithShape="1">
          <a:blip r:embed="rId7">
            <a:alphaModFix/>
          </a:blip>
          <a:srcRect/>
          <a:stretch/>
        </p:blipFill>
        <p:spPr>
          <a:xfrm>
            <a:off x="5374429" y="4244963"/>
            <a:ext cx="1576633" cy="893249"/>
          </a:xfrm>
          <a:prstGeom prst="rect">
            <a:avLst/>
          </a:prstGeom>
          <a:noFill/>
          <a:ln>
            <a:noFill/>
          </a:ln>
        </p:spPr>
      </p:pic>
      <p:pic>
        <p:nvPicPr>
          <p:cNvPr id="365" name="Google Shape;365;p29" descr="A white surface with small squares"/>
          <p:cNvPicPr preferRelativeResize="0"/>
          <p:nvPr/>
        </p:nvPicPr>
        <p:blipFill rotWithShape="1">
          <a:blip r:embed="rId8">
            <a:alphaModFix/>
          </a:blip>
          <a:srcRect/>
          <a:stretch/>
        </p:blipFill>
        <p:spPr>
          <a:xfrm>
            <a:off x="8709874" y="3297721"/>
            <a:ext cx="1830980" cy="2803442"/>
          </a:xfrm>
          <a:prstGeom prst="rect">
            <a:avLst/>
          </a:prstGeom>
          <a:noFill/>
          <a:ln w="9525" cap="flat" cmpd="sng">
            <a:solidFill>
              <a:srgbClr val="000000"/>
            </a:solidFill>
            <a:prstDash val="solid"/>
            <a:round/>
            <a:headEnd type="none" w="sm" len="sm"/>
            <a:tailEnd type="none" w="sm" len="sm"/>
          </a:ln>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pic>
        <p:nvPicPr>
          <p:cNvPr id="370" name="Google Shape;370;p30"/>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371" name="Google Shape;371;p30"/>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372" name="Google Shape;372;p30"/>
          <p:cNvSpPr txBox="1"/>
          <p:nvPr/>
        </p:nvSpPr>
        <p:spPr>
          <a:xfrm>
            <a:off x="1528266" y="428457"/>
            <a:ext cx="7828222" cy="16927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The Officials Thank you BBQ</a:t>
            </a:r>
            <a:endParaRPr sz="1800" b="0" i="0" u="none" strike="noStrike" cap="none">
              <a:solidFill>
                <a:schemeClr val="dk1"/>
              </a:solidFill>
              <a:latin typeface="Arial"/>
              <a:ea typeface="Arial"/>
              <a:cs typeface="Arial"/>
              <a:sym typeface="Arial"/>
            </a:endParaRPr>
          </a:p>
        </p:txBody>
      </p:sp>
      <p:sp>
        <p:nvSpPr>
          <p:cNvPr id="373" name="Google Shape;373;p30"/>
          <p:cNvSpPr txBox="1"/>
          <p:nvPr/>
        </p:nvSpPr>
        <p:spPr>
          <a:xfrm>
            <a:off x="794261" y="2149576"/>
            <a:ext cx="10817244" cy="2431394"/>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2000"/>
              <a:buFont typeface="Arial"/>
              <a:buChar char="•"/>
            </a:pPr>
            <a:r>
              <a:rPr lang="en-AU" sz="2400" b="0" i="0" u="none" strike="noStrike" cap="none" dirty="0">
                <a:solidFill>
                  <a:schemeClr val="dk1"/>
                </a:solidFill>
                <a:latin typeface="Calibri"/>
                <a:ea typeface="Calibri"/>
                <a:cs typeface="Calibri"/>
                <a:sym typeface="Calibri"/>
              </a:rPr>
              <a:t>This will be on Saturday evening from 5:15pm in Pit Lane Garages 7, 8 and 9.</a:t>
            </a:r>
            <a:endParaRPr sz="1400" b="0" i="0" u="none" strike="noStrike" cap="none" dirty="0">
              <a:solidFill>
                <a:srgbClr val="000000"/>
              </a:solidFill>
              <a:latin typeface="Arial"/>
              <a:ea typeface="Arial"/>
              <a:cs typeface="Arial"/>
              <a:sym typeface="Arial"/>
            </a:endParaRPr>
          </a:p>
          <a:p>
            <a:pPr marL="285750" marR="0" lvl="0" indent="-158750" algn="l" rtl="0">
              <a:lnSpc>
                <a:spcPct val="100000"/>
              </a:lnSpc>
              <a:spcBef>
                <a:spcPts val="0"/>
              </a:spcBef>
              <a:spcAft>
                <a:spcPts val="0"/>
              </a:spcAft>
              <a:buClr>
                <a:schemeClr val="dk1"/>
              </a:buClr>
              <a:buSzPts val="2000"/>
              <a:buFont typeface="Arial"/>
              <a:buNone/>
            </a:pPr>
            <a:endParaRPr sz="1200" b="0" i="0" u="none" strike="noStrike" cap="none" dirty="0">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2000"/>
              <a:buFont typeface="Arial"/>
              <a:buChar char="•"/>
            </a:pPr>
            <a:r>
              <a:rPr lang="en-AU" sz="2400" b="0" i="0" u="none" strike="noStrike" cap="none" dirty="0">
                <a:solidFill>
                  <a:schemeClr val="dk1"/>
                </a:solidFill>
                <a:latin typeface="Calibri"/>
                <a:ea typeface="Calibri"/>
                <a:cs typeface="Calibri"/>
                <a:sym typeface="Calibri"/>
              </a:rPr>
              <a:t> Attendance is not compulsory, we are only requesting 5 to 10 minutes of your time. </a:t>
            </a:r>
            <a:endParaRPr sz="1400" b="0" i="0" u="none" strike="noStrike" cap="none" dirty="0">
              <a:solidFill>
                <a:srgbClr val="000000"/>
              </a:solidFill>
              <a:latin typeface="Arial"/>
              <a:ea typeface="Arial"/>
              <a:cs typeface="Arial"/>
              <a:sym typeface="Arial"/>
            </a:endParaRPr>
          </a:p>
          <a:p>
            <a:pPr marL="360363" marR="0" lvl="0" indent="0" algn="l" rtl="0">
              <a:lnSpc>
                <a:spcPct val="100000"/>
              </a:lnSpc>
              <a:spcBef>
                <a:spcPts val="0"/>
              </a:spcBef>
              <a:spcAft>
                <a:spcPts val="0"/>
              </a:spcAft>
              <a:buClr>
                <a:srgbClr val="000000"/>
              </a:buClr>
              <a:buSzPts val="2400"/>
              <a:buFont typeface="Arial"/>
              <a:buNone/>
            </a:pPr>
            <a:r>
              <a:rPr lang="en-AU" sz="2400" b="0" i="0" u="none" strike="noStrike" cap="none" dirty="0">
                <a:solidFill>
                  <a:schemeClr val="dk1"/>
                </a:solidFill>
                <a:latin typeface="Calibri"/>
                <a:ea typeface="Calibri"/>
                <a:cs typeface="Calibri"/>
                <a:sym typeface="Calibri"/>
              </a:rPr>
              <a:t>To pass on appreciation to the officials that are volunteering their own time and doing this at their own expense.</a:t>
            </a:r>
            <a:endParaRPr sz="2000" b="0" i="0" u="none" strike="noStrike" cap="none" dirty="0">
              <a:solidFill>
                <a:schemeClr val="dk1"/>
              </a:solidFill>
              <a:latin typeface="Calibri"/>
              <a:ea typeface="Calibri"/>
              <a:cs typeface="Calibri"/>
              <a:sym typeface="Calibri"/>
            </a:endParaRPr>
          </a:p>
          <a:p>
            <a:pPr marL="285750" marR="0" lvl="0" indent="-158750" algn="l" rtl="0">
              <a:lnSpc>
                <a:spcPct val="100000"/>
              </a:lnSpc>
              <a:spcBef>
                <a:spcPts val="0"/>
              </a:spcBef>
              <a:spcAft>
                <a:spcPts val="0"/>
              </a:spcAft>
              <a:buClr>
                <a:schemeClr val="dk1"/>
              </a:buClr>
              <a:buSzPts val="2000"/>
              <a:buFont typeface="Arial"/>
              <a:buNone/>
            </a:pPr>
            <a:endParaRPr sz="2000" b="0" i="0" u="none" strike="noStrike" cap="none" dirty="0">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pic>
        <p:nvPicPr>
          <p:cNvPr id="378" name="Google Shape;378;p31"/>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379" name="Google Shape;379;p31"/>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380" name="Google Shape;380;p31"/>
          <p:cNvSpPr txBox="1"/>
          <p:nvPr/>
        </p:nvSpPr>
        <p:spPr>
          <a:xfrm>
            <a:off x="540631" y="766753"/>
            <a:ext cx="11219754" cy="532449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800"/>
              <a:buFont typeface="Arial"/>
              <a:buNone/>
            </a:pPr>
            <a:endParaRPr sz="8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Calibri"/>
              <a:buNone/>
            </a:pPr>
            <a:r>
              <a:rPr lang="en-AU" sz="800" b="0" i="0" u="none" strike="noStrike" cap="none">
                <a:solidFill>
                  <a:srgbClr val="000000"/>
                </a:solidFill>
                <a:latin typeface="Calibri"/>
                <a:ea typeface="Calibri"/>
                <a:cs typeface="Calibri"/>
                <a:sym typeface="Calibri"/>
              </a:rPr>
              <a:t> </a:t>
            </a:r>
            <a:r>
              <a:rPr lang="en-AU" sz="6400" b="1" i="1" u="none" strike="noStrike" cap="none">
                <a:solidFill>
                  <a:schemeClr val="dk1"/>
                </a:solidFill>
                <a:latin typeface="Calibri"/>
                <a:ea typeface="Calibri"/>
                <a:cs typeface="Calibri"/>
                <a:sym typeface="Calibri"/>
              </a:rPr>
              <a:t>We hope this allows you to race hard but fair, please remember to enjoy the competition and respect the Officials . </a:t>
            </a:r>
            <a:endParaRPr sz="6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000"/>
              <a:buFont typeface="Arial"/>
              <a:buNone/>
            </a:pPr>
            <a:endParaRPr sz="2000" b="1"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2400"/>
              <a:buFont typeface="Calibri"/>
              <a:buNone/>
            </a:pPr>
            <a:r>
              <a:rPr lang="en-AU" sz="2400" b="1" i="1" u="none" strike="noStrike" cap="none">
                <a:solidFill>
                  <a:schemeClr val="dk1"/>
                </a:solidFill>
                <a:latin typeface="Calibri"/>
                <a:ea typeface="Calibri"/>
                <a:cs typeface="Calibri"/>
                <a:sym typeface="Calibri"/>
              </a:rPr>
              <a:t>If you have any queries, please do not hesitate to approach any of the Motorsport Australia or SRO Team.</a:t>
            </a:r>
            <a:endParaRPr sz="1800" b="0" i="0" u="none" strike="noStrike" cap="none">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p4"/>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114" name="Google Shape;114;p4"/>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115" name="Google Shape;115;p4"/>
          <p:cNvSpPr txBox="1"/>
          <p:nvPr/>
        </p:nvSpPr>
        <p:spPr>
          <a:xfrm>
            <a:off x="1526997" y="261532"/>
            <a:ext cx="8722549" cy="8925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Where the Offices are Located  </a:t>
            </a:r>
            <a:endParaRPr sz="5200" b="1" i="1" u="none" strike="noStrike" cap="none">
              <a:solidFill>
                <a:schemeClr val="dk1"/>
              </a:solidFill>
              <a:latin typeface="Arial"/>
              <a:ea typeface="Arial"/>
              <a:cs typeface="Arial"/>
              <a:sym typeface="Arial"/>
            </a:endParaRPr>
          </a:p>
        </p:txBody>
      </p:sp>
      <p:pic>
        <p:nvPicPr>
          <p:cNvPr id="116" name="Google Shape;116;p4"/>
          <p:cNvPicPr preferRelativeResize="0"/>
          <p:nvPr/>
        </p:nvPicPr>
        <p:blipFill rotWithShape="1">
          <a:blip r:embed="rId5">
            <a:alphaModFix/>
          </a:blip>
          <a:srcRect/>
          <a:stretch/>
        </p:blipFill>
        <p:spPr>
          <a:xfrm>
            <a:off x="1422309" y="1268146"/>
            <a:ext cx="8931926" cy="495620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121" name="Google Shape;121;p5"/>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122" name="Google Shape;122;p5"/>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123" name="Google Shape;123;p5"/>
          <p:cNvSpPr txBox="1"/>
          <p:nvPr/>
        </p:nvSpPr>
        <p:spPr>
          <a:xfrm>
            <a:off x="1404694" y="390985"/>
            <a:ext cx="9144000" cy="1692771"/>
          </a:xfrm>
          <a:prstGeom prst="rect">
            <a:avLst/>
          </a:prstGeom>
          <a:noFill/>
          <a:ln>
            <a:noFill/>
          </a:ln>
        </p:spPr>
        <p:txBody>
          <a:bodyPr spcFirstLastPara="1" wrap="square" lIns="91425" tIns="45700" rIns="91425" bIns="45700" anchor="b"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Race Management Channel (RMC)</a:t>
            </a:r>
            <a:endParaRPr sz="5200" b="1" i="1" u="none" strike="noStrike" cap="none">
              <a:solidFill>
                <a:schemeClr val="dk1"/>
              </a:solidFill>
              <a:latin typeface="Play"/>
              <a:ea typeface="Play"/>
              <a:cs typeface="Play"/>
              <a:sym typeface="Play"/>
            </a:endParaRPr>
          </a:p>
        </p:txBody>
      </p:sp>
      <p:sp>
        <p:nvSpPr>
          <p:cNvPr id="124" name="Google Shape;124;p5"/>
          <p:cNvSpPr txBox="1"/>
          <p:nvPr/>
        </p:nvSpPr>
        <p:spPr>
          <a:xfrm>
            <a:off x="551556" y="1695779"/>
            <a:ext cx="10873034" cy="20620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800"/>
              <a:buFont typeface="Arial"/>
              <a:buNone/>
            </a:pPr>
            <a:endParaRPr sz="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800"/>
              <a:buFont typeface="Calibri"/>
              <a:buNone/>
            </a:pPr>
            <a:r>
              <a:rPr lang="en-AU" sz="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800"/>
              <a:buFont typeface="Arial"/>
              <a:buChar char="•"/>
            </a:pPr>
            <a:r>
              <a:rPr lang="en-AU" sz="2800" b="0" i="0" u="none" strike="noStrike" cap="none">
                <a:solidFill>
                  <a:schemeClr val="dk1"/>
                </a:solidFill>
                <a:latin typeface="Calibri"/>
                <a:ea typeface="Calibri"/>
                <a:cs typeface="Calibri"/>
                <a:sym typeface="Calibri"/>
              </a:rPr>
              <a:t>TEST 15  to 20 minutes before each session</a:t>
            </a:r>
            <a:endParaRPr sz="18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800"/>
              <a:buFont typeface="Arial"/>
              <a:buChar char="•"/>
            </a:pPr>
            <a:r>
              <a:rPr lang="en-AU" sz="2800" b="0" i="0" u="none" strike="noStrike" cap="none">
                <a:solidFill>
                  <a:schemeClr val="dk1"/>
                </a:solidFill>
                <a:latin typeface="Calibri"/>
                <a:ea typeface="Calibri"/>
                <a:cs typeface="Calibri"/>
                <a:sym typeface="Calibri"/>
              </a:rPr>
              <a:t>First  session of the day answer ”ok” + car # on the SRO team messaging</a:t>
            </a:r>
            <a:endParaRPr sz="18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800"/>
              <a:buFont typeface="Arial"/>
              <a:buChar char="•"/>
            </a:pPr>
            <a:r>
              <a:rPr lang="en-AU" sz="2800" b="0" i="0" u="none" strike="noStrike" cap="none">
                <a:solidFill>
                  <a:schemeClr val="dk1"/>
                </a:solidFill>
                <a:latin typeface="Calibri"/>
                <a:ea typeface="Calibri"/>
                <a:cs typeface="Calibri"/>
                <a:sym typeface="Calibri"/>
              </a:rPr>
              <a:t>Time check 10 to 15 minutes before the first session each day </a:t>
            </a:r>
            <a:endParaRPr sz="1800" b="0" i="0" u="none" strike="noStrike" cap="none">
              <a:solidFill>
                <a:schemeClr val="dk1"/>
              </a:solidFill>
              <a:latin typeface="Arial"/>
              <a:ea typeface="Arial"/>
              <a:cs typeface="Arial"/>
              <a:sym typeface="Arial"/>
            </a:endParaRPr>
          </a:p>
          <a:p>
            <a:pPr marL="266700" marR="0" lvl="0" indent="-266700" algn="l" rtl="0">
              <a:lnSpc>
                <a:spcPct val="100000"/>
              </a:lnSpc>
              <a:spcBef>
                <a:spcPts val="0"/>
              </a:spcBef>
              <a:spcAft>
                <a:spcPts val="0"/>
              </a:spcAft>
              <a:buClr>
                <a:srgbClr val="0070C0"/>
              </a:buClr>
              <a:buSzPts val="2800"/>
              <a:buFont typeface="Arial"/>
              <a:buChar char="•"/>
            </a:pPr>
            <a:r>
              <a:rPr lang="en-AU" sz="2800" b="0" i="0" u="none" strike="noStrike" cap="none">
                <a:solidFill>
                  <a:schemeClr val="dk1"/>
                </a:solidFill>
                <a:latin typeface="Calibri"/>
                <a:ea typeface="Calibri"/>
                <a:cs typeface="Calibri"/>
                <a:sym typeface="Calibri"/>
              </a:rPr>
              <a:t>For a test or an issue contact  Scott McGrath</a:t>
            </a:r>
            <a:endParaRPr sz="1400" b="0" i="0" u="none" strike="noStrike" cap="none">
              <a:solidFill>
                <a:srgbClr val="000000"/>
              </a:solidFill>
              <a:latin typeface="Arial"/>
              <a:ea typeface="Arial"/>
              <a:cs typeface="Arial"/>
              <a:sym typeface="Arial"/>
            </a:endParaRPr>
          </a:p>
        </p:txBody>
      </p:sp>
      <p:pic>
        <p:nvPicPr>
          <p:cNvPr id="125" name="Google Shape;125;p5"/>
          <p:cNvPicPr preferRelativeResize="0"/>
          <p:nvPr/>
        </p:nvPicPr>
        <p:blipFill rotWithShape="1">
          <a:blip r:embed="rId5">
            <a:alphaModFix/>
          </a:blip>
          <a:srcRect/>
          <a:stretch/>
        </p:blipFill>
        <p:spPr>
          <a:xfrm>
            <a:off x="4565327" y="3757842"/>
            <a:ext cx="2672276" cy="2449281"/>
          </a:xfrm>
          <a:prstGeom prst="rect">
            <a:avLst/>
          </a:prstGeom>
          <a:noFill/>
          <a:ln>
            <a:noFill/>
          </a:ln>
        </p:spPr>
      </p:pic>
      <p:pic>
        <p:nvPicPr>
          <p:cNvPr id="126" name="Google Shape;126;p5" descr="A logo with text on it&#10;&#10;AI-generated content may be incorrect."/>
          <p:cNvPicPr preferRelativeResize="0"/>
          <p:nvPr/>
        </p:nvPicPr>
        <p:blipFill rotWithShape="1">
          <a:blip r:embed="rId6">
            <a:alphaModFix/>
          </a:blip>
          <a:srcRect/>
          <a:stretch/>
        </p:blipFill>
        <p:spPr>
          <a:xfrm>
            <a:off x="6692915" y="5231001"/>
            <a:ext cx="396992" cy="19794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p6"/>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132" name="Google Shape;132;p6"/>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133" name="Google Shape;133;p6"/>
          <p:cNvSpPr txBox="1"/>
          <p:nvPr/>
        </p:nvSpPr>
        <p:spPr>
          <a:xfrm>
            <a:off x="2656434" y="459319"/>
            <a:ext cx="6312464"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Circuit Diagram</a:t>
            </a:r>
            <a:endParaRPr sz="5200" b="1" i="1" u="none" strike="noStrike" cap="none">
              <a:solidFill>
                <a:schemeClr val="dk1"/>
              </a:solidFill>
              <a:latin typeface="Arial"/>
              <a:ea typeface="Arial"/>
              <a:cs typeface="Arial"/>
              <a:sym typeface="Arial"/>
            </a:endParaRPr>
          </a:p>
        </p:txBody>
      </p:sp>
      <p:pic>
        <p:nvPicPr>
          <p:cNvPr id="134" name="Google Shape;134;p6"/>
          <p:cNvPicPr preferRelativeResize="0"/>
          <p:nvPr/>
        </p:nvPicPr>
        <p:blipFill rotWithShape="1">
          <a:blip r:embed="rId5">
            <a:alphaModFix/>
          </a:blip>
          <a:srcRect/>
          <a:stretch/>
        </p:blipFill>
        <p:spPr>
          <a:xfrm>
            <a:off x="947772" y="1339556"/>
            <a:ext cx="10222179" cy="492159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7"/>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140" name="Google Shape;140;p7"/>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141" name="Google Shape;141;p7"/>
          <p:cNvSpPr txBox="1"/>
          <p:nvPr/>
        </p:nvSpPr>
        <p:spPr>
          <a:xfrm>
            <a:off x="180975" y="1700728"/>
            <a:ext cx="11800432" cy="30161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2200"/>
              <a:buFont typeface="Calibri"/>
              <a:buNone/>
            </a:pPr>
            <a:r>
              <a:rPr lang="en-AU" sz="2200" b="1" i="1" u="none" strike="noStrike" cap="none">
                <a:solidFill>
                  <a:srgbClr val="FF0000"/>
                </a:solidFill>
                <a:latin typeface="Calibri"/>
                <a:ea typeface="Calibri"/>
                <a:cs typeface="Calibri"/>
                <a:sym typeface="Calibri"/>
              </a:rPr>
              <a:t> </a:t>
            </a:r>
            <a:endParaRPr sz="22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70C0"/>
              </a:buClr>
              <a:buSzPts val="2600"/>
              <a:buFont typeface="Arial"/>
              <a:buChar char="•"/>
            </a:pPr>
            <a:r>
              <a:rPr lang="en-AU" sz="2500" b="0" i="0" u="none" strike="noStrike" cap="none">
                <a:solidFill>
                  <a:schemeClr val="dk1"/>
                </a:solidFill>
                <a:latin typeface="Arial"/>
                <a:ea typeface="Arial"/>
                <a:cs typeface="Arial"/>
                <a:sym typeface="Arial"/>
              </a:rPr>
              <a:t>Trackside Light Panels and or Flag signals will be operational for this round. </a:t>
            </a:r>
            <a:endParaRPr sz="25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600"/>
              <a:buFont typeface="Arial"/>
              <a:buChar char="•"/>
            </a:pPr>
            <a:r>
              <a:rPr lang="en-AU" sz="2500" b="0" i="0" u="none" strike="noStrike" cap="none">
                <a:solidFill>
                  <a:schemeClr val="dk1"/>
                </a:solidFill>
                <a:latin typeface="Arial"/>
                <a:ea typeface="Arial"/>
                <a:cs typeface="Arial"/>
                <a:sym typeface="Arial"/>
              </a:rPr>
              <a:t>The Light Panel locations are displayed on the Circuit diagram as (                  )</a:t>
            </a:r>
            <a:endParaRPr sz="25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600"/>
              <a:buFont typeface="Arial"/>
              <a:buChar char="•"/>
            </a:pPr>
            <a:r>
              <a:rPr lang="en-AU" sz="2500" b="0" i="0" u="none" strike="noStrike" cap="none">
                <a:solidFill>
                  <a:schemeClr val="dk1"/>
                </a:solidFill>
                <a:latin typeface="Arial"/>
                <a:ea typeface="Arial"/>
                <a:cs typeface="Arial"/>
                <a:sym typeface="Arial"/>
              </a:rPr>
              <a:t>Any signal displayed by a Trackside Light Panel or Flag Signal will be regulatory and must be complied with.</a:t>
            </a:r>
            <a:endParaRPr sz="25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70C0"/>
              </a:buClr>
              <a:buSzPts val="2600"/>
              <a:buFont typeface="Arial"/>
              <a:buChar char="•"/>
            </a:pPr>
            <a:r>
              <a:rPr lang="en-AU" sz="2500" b="0" i="0" u="none" strike="noStrike" cap="none">
                <a:solidFill>
                  <a:schemeClr val="dk1"/>
                </a:solidFill>
                <a:latin typeface="Arial"/>
                <a:ea typeface="Arial"/>
                <a:cs typeface="Arial"/>
                <a:sym typeface="Arial"/>
              </a:rPr>
              <a:t>Failure to obey any Trackside Light Panel or Flag signal will be referred to the Stewards.</a:t>
            </a:r>
            <a:endParaRPr sz="13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7"/>
          <p:cNvSpPr txBox="1"/>
          <p:nvPr/>
        </p:nvSpPr>
        <p:spPr>
          <a:xfrm>
            <a:off x="1871077" y="616320"/>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Light Panels and Flag Posts</a:t>
            </a:r>
            <a:endParaRPr sz="1800" b="0" i="0" u="none" strike="noStrike" cap="none">
              <a:solidFill>
                <a:schemeClr val="dk1"/>
              </a:solidFill>
              <a:latin typeface="Arial"/>
              <a:ea typeface="Arial"/>
              <a:cs typeface="Arial"/>
              <a:sym typeface="Arial"/>
            </a:endParaRPr>
          </a:p>
        </p:txBody>
      </p:sp>
      <p:pic>
        <p:nvPicPr>
          <p:cNvPr id="143" name="Google Shape;143;p7"/>
          <p:cNvPicPr preferRelativeResize="0"/>
          <p:nvPr/>
        </p:nvPicPr>
        <p:blipFill rotWithShape="1">
          <a:blip r:embed="rId5">
            <a:alphaModFix/>
          </a:blip>
          <a:srcRect/>
          <a:stretch/>
        </p:blipFill>
        <p:spPr>
          <a:xfrm>
            <a:off x="9903612" y="2451081"/>
            <a:ext cx="1553135" cy="42935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48" name="Google Shape;148;p8"/>
          <p:cNvPicPr preferRelativeResize="0"/>
          <p:nvPr/>
        </p:nvPicPr>
        <p:blipFill rotWithShape="1">
          <a:blip r:embed="rId5">
            <a:alphaModFix/>
          </a:blip>
          <a:srcRect/>
          <a:stretch/>
        </p:blipFill>
        <p:spPr>
          <a:xfrm>
            <a:off x="3239" y="0"/>
            <a:ext cx="12188761" cy="6858000"/>
          </a:xfrm>
          <a:prstGeom prst="rect">
            <a:avLst/>
          </a:prstGeom>
          <a:noFill/>
          <a:ln>
            <a:noFill/>
          </a:ln>
        </p:spPr>
      </p:pic>
      <p:pic>
        <p:nvPicPr>
          <p:cNvPr id="149" name="Google Shape;149;p8"/>
          <p:cNvPicPr preferRelativeResize="0"/>
          <p:nvPr/>
        </p:nvPicPr>
        <p:blipFill rotWithShape="1">
          <a:blip r:embed="rId6">
            <a:alphaModFix/>
          </a:blip>
          <a:srcRect/>
          <a:stretch/>
        </p:blipFill>
        <p:spPr>
          <a:xfrm>
            <a:off x="10065328" y="6338455"/>
            <a:ext cx="728916" cy="356232"/>
          </a:xfrm>
          <a:prstGeom prst="rect">
            <a:avLst/>
          </a:prstGeom>
          <a:noFill/>
          <a:ln>
            <a:noFill/>
          </a:ln>
        </p:spPr>
      </p:pic>
      <p:sp>
        <p:nvSpPr>
          <p:cNvPr id="150" name="Google Shape;150;p8"/>
          <p:cNvSpPr txBox="1"/>
          <p:nvPr/>
        </p:nvSpPr>
        <p:spPr>
          <a:xfrm>
            <a:off x="1930991" y="432680"/>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Light Panel Signals</a:t>
            </a:r>
            <a:endParaRPr sz="1800" b="0" i="0" u="none" strike="noStrike" cap="none">
              <a:solidFill>
                <a:schemeClr val="dk1"/>
              </a:solidFill>
              <a:latin typeface="Arial"/>
              <a:ea typeface="Arial"/>
              <a:cs typeface="Arial"/>
              <a:sym typeface="Arial"/>
            </a:endParaRPr>
          </a:p>
        </p:txBody>
      </p:sp>
      <p:pic>
        <p:nvPicPr>
          <p:cNvPr id="2" name="Screen Recording 2026-05-07 144949">
            <a:hlinkClick r:id="" action="ppaction://media"/>
            <a:extLst>
              <a:ext uri="{FF2B5EF4-FFF2-40B4-BE49-F238E27FC236}">
                <a16:creationId xmlns:a16="http://schemas.microsoft.com/office/drawing/2014/main" id="{EE7E4ECA-37A7-9540-2F0E-C86E72ECA1FC}"/>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310347" y="1164033"/>
            <a:ext cx="7890928" cy="5019675"/>
          </a:xfrm>
          <a:prstGeom prst="rect">
            <a:avLst/>
          </a:prstGeom>
          <a:effectLst>
            <a:softEdge rad="63500"/>
          </a:effectLst>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0"/>
                                        </p:tgtEl>
                                        <p:attrNameLst>
                                          <p:attrName>style.visibility</p:attrName>
                                        </p:attrNameLst>
                                      </p:cBhvr>
                                      <p:to>
                                        <p:strVal val="visible"/>
                                      </p:to>
                                    </p:set>
                                    <p:animEffect transition="in" filter="fade">
                                      <p:cBhvr>
                                        <p:cTn id="7" dur="5000"/>
                                        <p:tgtEl>
                                          <p:spTgt spid="150"/>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392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80000">
                <p:cTn id="17" fill="hold" display="0">
                  <p:stCondLst>
                    <p:cond delay="indefinite"/>
                  </p:stCondLst>
                </p:cTn>
                <p:tgtEl>
                  <p:spTgt spid="2"/>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156" name="Google Shape;156;p9"/>
          <p:cNvPicPr preferRelativeResize="0"/>
          <p:nvPr/>
        </p:nvPicPr>
        <p:blipFill rotWithShape="1">
          <a:blip r:embed="rId3">
            <a:alphaModFix/>
          </a:blip>
          <a:srcRect/>
          <a:stretch/>
        </p:blipFill>
        <p:spPr>
          <a:xfrm>
            <a:off x="3238" y="0"/>
            <a:ext cx="12188761" cy="6858000"/>
          </a:xfrm>
          <a:prstGeom prst="rect">
            <a:avLst/>
          </a:prstGeom>
          <a:noFill/>
          <a:ln>
            <a:noFill/>
          </a:ln>
        </p:spPr>
      </p:pic>
      <p:pic>
        <p:nvPicPr>
          <p:cNvPr id="157" name="Google Shape;157;p9"/>
          <p:cNvPicPr preferRelativeResize="0"/>
          <p:nvPr/>
        </p:nvPicPr>
        <p:blipFill rotWithShape="1">
          <a:blip r:embed="rId4">
            <a:alphaModFix/>
          </a:blip>
          <a:srcRect/>
          <a:stretch/>
        </p:blipFill>
        <p:spPr>
          <a:xfrm>
            <a:off x="10065328" y="6338455"/>
            <a:ext cx="728916" cy="356232"/>
          </a:xfrm>
          <a:prstGeom prst="rect">
            <a:avLst/>
          </a:prstGeom>
          <a:noFill/>
          <a:ln>
            <a:noFill/>
          </a:ln>
        </p:spPr>
      </p:pic>
      <p:sp>
        <p:nvSpPr>
          <p:cNvPr id="158" name="Google Shape;158;p9"/>
          <p:cNvSpPr txBox="1"/>
          <p:nvPr/>
        </p:nvSpPr>
        <p:spPr>
          <a:xfrm>
            <a:off x="2181889" y="461102"/>
            <a:ext cx="7828222" cy="8925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5200"/>
              <a:buFont typeface="Calibri"/>
              <a:buNone/>
            </a:pPr>
            <a:r>
              <a:rPr lang="en-AU" sz="5200" b="1" i="1" u="none" strike="noStrike" cap="none">
                <a:solidFill>
                  <a:schemeClr val="dk1"/>
                </a:solidFill>
                <a:latin typeface="Calibri"/>
                <a:ea typeface="Calibri"/>
                <a:cs typeface="Calibri"/>
                <a:sym typeface="Calibri"/>
              </a:rPr>
              <a:t>Pit Lane Diagram</a:t>
            </a:r>
            <a:endParaRPr sz="5200" b="1" i="1" u="none" strike="noStrike" cap="none">
              <a:solidFill>
                <a:schemeClr val="dk1"/>
              </a:solidFill>
              <a:latin typeface="Arial"/>
              <a:ea typeface="Arial"/>
              <a:cs typeface="Arial"/>
              <a:sym typeface="Arial"/>
            </a:endParaRPr>
          </a:p>
        </p:txBody>
      </p:sp>
      <p:pic>
        <p:nvPicPr>
          <p:cNvPr id="159" name="Google Shape;159;p9"/>
          <p:cNvPicPr preferRelativeResize="0"/>
          <p:nvPr/>
        </p:nvPicPr>
        <p:blipFill rotWithShape="1">
          <a:blip r:embed="rId5">
            <a:alphaModFix/>
          </a:blip>
          <a:srcRect/>
          <a:stretch/>
        </p:blipFill>
        <p:spPr>
          <a:xfrm>
            <a:off x="821529" y="1353654"/>
            <a:ext cx="10548941" cy="490407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2383</Words>
  <Application>Microsoft Office PowerPoint</Application>
  <PresentationFormat>Widescreen</PresentationFormat>
  <Paragraphs>211</Paragraphs>
  <Slides>33</Slides>
  <Notes>33</Notes>
  <HiddenSlides>0</HiddenSlides>
  <MMClips>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Play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Taylor - External</dc:creator>
  <cp:lastModifiedBy>Belinda Taylor</cp:lastModifiedBy>
  <cp:revision>3</cp:revision>
  <dcterms:created xsi:type="dcterms:W3CDTF">2026-07-15T00:56:58Z</dcterms:created>
  <dcterms:modified xsi:type="dcterms:W3CDTF">2026-07-24T00:11:00Z</dcterms:modified>
</cp:coreProperties>
</file>